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7"/>
  </p:handoutMasterIdLst>
  <p:sldIdLst>
    <p:sldId id="256" r:id="rId3"/>
    <p:sldId id="280" r:id="rId4"/>
    <p:sldId id="292" r:id="rId6"/>
    <p:sldId id="302" r:id="rId7"/>
    <p:sldId id="301" r:id="rId8"/>
    <p:sldId id="303" r:id="rId9"/>
    <p:sldId id="282" r:id="rId10"/>
    <p:sldId id="283" r:id="rId11"/>
    <p:sldId id="304" r:id="rId12"/>
    <p:sldId id="305" r:id="rId13"/>
    <p:sldId id="306" r:id="rId14"/>
    <p:sldId id="307" r:id="rId15"/>
    <p:sldId id="308" r:id="rId16"/>
    <p:sldId id="310" r:id="rId17"/>
    <p:sldId id="309" r:id="rId18"/>
    <p:sldId id="284" r:id="rId19"/>
    <p:sldId id="311" r:id="rId20"/>
    <p:sldId id="312" r:id="rId21"/>
    <p:sldId id="286" r:id="rId22"/>
    <p:sldId id="313" r:id="rId23"/>
    <p:sldId id="314" r:id="rId24"/>
    <p:sldId id="287"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t Van" initials="D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44546A"/>
    <a:srgbClr val="3379A7"/>
    <a:srgbClr val="9BD3E5"/>
    <a:srgbClr val="7878E5"/>
    <a:srgbClr val="3E8EB2"/>
    <a:srgbClr val="FFFFFF"/>
    <a:srgbClr val="75A6C5"/>
    <a:srgbClr val="73A5C4"/>
    <a:srgbClr val="EEF0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AA943-7B81-49BE-ADD0-43B09C29CD0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E48CA1-050E-46C1-A145-AC34A2367CFF}"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F6EFC-1027-4A1B-AC32-B4DF0C6255E4}"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202CC-2BED-4409-991C-D57FDD5E55B9}"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3C9B7A2-02CB-41DF-B96F-743136D23AEB}" type="datetime1">
              <a:rPr lang="en-US" smtClean="0"/>
            </a:fld>
            <a:endParaRPr lang="en-US"/>
          </a:p>
        </p:txBody>
      </p:sp>
      <p:sp>
        <p:nvSpPr>
          <p:cNvPr id="5" name="Footer Placeholder 4"/>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21241" cy="389477"/>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4230AD1-98EC-4153-8300-810CB760F5B5}" type="datetime1">
              <a:rPr lang="en-US" smtClean="0"/>
            </a:fld>
            <a:endParaRPr lang="en-US"/>
          </a:p>
        </p:txBody>
      </p:sp>
      <p:sp>
        <p:nvSpPr>
          <p:cNvPr id="5" name="Footer Placeholder 4"/>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1D86CF-A5A7-43EC-8F07-E6F716F76783}" type="datetime1">
              <a:rPr lang="en-US" smtClean="0"/>
            </a:fld>
            <a:endParaRPr lang="en-US"/>
          </a:p>
        </p:txBody>
      </p:sp>
      <p:sp>
        <p:nvSpPr>
          <p:cNvPr id="5" name="Footer Placeholder 4"/>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21241" cy="389477"/>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AE37062-9E9D-44D7-9E64-2E1A3A9059E6}" type="datetime1">
              <a:rPr lang="en-US" smtClean="0"/>
            </a:fld>
            <a:endParaRPr lang="en-US"/>
          </a:p>
        </p:txBody>
      </p:sp>
      <p:sp>
        <p:nvSpPr>
          <p:cNvPr id="5" name="Footer Placeholder 4"/>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715E85-BFD5-459C-B504-FC92BCADC65D}" type="datetime1">
              <a:rPr lang="en-US" smtClean="0"/>
            </a:fld>
            <a:endParaRPr lang="en-US"/>
          </a:p>
        </p:txBody>
      </p:sp>
      <p:sp>
        <p:nvSpPr>
          <p:cNvPr id="5" name="Footer Placeholder 4"/>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21241" cy="389477"/>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5BBE3FC-7DB7-4CAB-992C-EB8D3A8DB859}" type="datetime1">
              <a:rPr lang="en-US" smtClean="0"/>
            </a:fld>
            <a:endParaRPr lang="en-US"/>
          </a:p>
        </p:txBody>
      </p:sp>
      <p:sp>
        <p:nvSpPr>
          <p:cNvPr id="6" name="Footer Placeholder 5"/>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B5F95E2-C368-484A-BE7F-521A4F274F34}" type="datetime1">
              <a:rPr lang="en-US" smtClean="0"/>
            </a:fld>
            <a:endParaRPr lang="en-US"/>
          </a:p>
        </p:txBody>
      </p:sp>
      <p:sp>
        <p:nvSpPr>
          <p:cNvPr id="8" name="Footer Placeholder 7"/>
          <p:cNvSpPr>
            <a:spLocks noGrp="1"/>
          </p:cNvSpPr>
          <p:nvPr>
            <p:ph type="ftr" sz="quarter" idx="11"/>
          </p:nvPr>
        </p:nvSpPr>
        <p:spPr>
          <a:xfrm>
            <a:off x="3643313" y="6480408"/>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21241" cy="389477"/>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B432EA8-C8E7-441B-94BB-599317084A7B}" type="datetime1">
              <a:rPr lang="en-US" smtClean="0"/>
            </a:fld>
            <a:endParaRPr lang="en-US"/>
          </a:p>
        </p:txBody>
      </p:sp>
      <p:sp>
        <p:nvSpPr>
          <p:cNvPr id="4" name="Footer Placeholder 3"/>
          <p:cNvSpPr>
            <a:spLocks noGrp="1"/>
          </p:cNvSpPr>
          <p:nvPr>
            <p:ph type="ftr" sz="quarter" idx="11"/>
          </p:nvPr>
        </p:nvSpPr>
        <p:spPr>
          <a:xfrm>
            <a:off x="3643313" y="6480408"/>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3F241C-D294-469F-A684-15C4043A21B9}" type="datetime1">
              <a:rPr lang="en-US" smtClean="0"/>
            </a:fld>
            <a:endParaRPr lang="en-US"/>
          </a:p>
        </p:txBody>
      </p:sp>
      <p:sp>
        <p:nvSpPr>
          <p:cNvPr id="3" name="Footer Placeholder 2"/>
          <p:cNvSpPr>
            <a:spLocks noGrp="1"/>
          </p:cNvSpPr>
          <p:nvPr>
            <p:ph type="ftr" sz="quarter" idx="11"/>
          </p:nvPr>
        </p:nvSpPr>
        <p:spPr>
          <a:xfrm>
            <a:off x="3643313" y="6480408"/>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5866CF4-4CAB-451E-9473-F40F5F6F61D8}" type="datetime1">
              <a:rPr lang="en-US" smtClean="0"/>
            </a:fld>
            <a:endParaRPr lang="en-US"/>
          </a:p>
        </p:txBody>
      </p:sp>
      <p:sp>
        <p:nvSpPr>
          <p:cNvPr id="6" name="Footer Placeholder 5"/>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38F929E-4370-4979-8153-98254F2E9D39}" type="datetime1">
              <a:rPr lang="en-US" smtClean="0"/>
            </a:fld>
            <a:endParaRPr lang="en-US"/>
          </a:p>
        </p:txBody>
      </p:sp>
      <p:sp>
        <p:nvSpPr>
          <p:cNvPr id="6" name="Footer Placeholder 5"/>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52E8D38-D2CF-46A3-ACCC-B8402A0F5B8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Diagonal Corners Snipped 26"/>
          <p:cNvSpPr/>
          <p:nvPr userDrawn="1"/>
        </p:nvSpPr>
        <p:spPr>
          <a:xfrm>
            <a:off x="5138736" y="6490212"/>
            <a:ext cx="7053264" cy="344100"/>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Diagonal Corners Snipped 25"/>
          <p:cNvSpPr/>
          <p:nvPr userDrawn="1"/>
        </p:nvSpPr>
        <p:spPr>
          <a:xfrm>
            <a:off x="0" y="6422617"/>
            <a:ext cx="6848475" cy="344100"/>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Diagonal Corners Snipped 24"/>
          <p:cNvSpPr/>
          <p:nvPr userDrawn="1"/>
        </p:nvSpPr>
        <p:spPr>
          <a:xfrm>
            <a:off x="5700713" y="6557029"/>
            <a:ext cx="6491288" cy="300971"/>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Diagonal Corners Snipped 23"/>
          <p:cNvSpPr/>
          <p:nvPr userDrawn="1"/>
        </p:nvSpPr>
        <p:spPr>
          <a:xfrm>
            <a:off x="0" y="6495770"/>
            <a:ext cx="6724650" cy="362230"/>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Diagonal Corners Snipped 20"/>
          <p:cNvSpPr/>
          <p:nvPr userDrawn="1"/>
        </p:nvSpPr>
        <p:spPr>
          <a:xfrm>
            <a:off x="8524875" y="533400"/>
            <a:ext cx="3667125" cy="710546"/>
          </a:xfrm>
          <a:prstGeom prst="snip2DiagRect">
            <a:avLst/>
          </a:prstGeom>
          <a:solidFill>
            <a:srgbClr val="9BD3E5"/>
          </a:solidFill>
          <a:ln>
            <a:solidFill>
              <a:srgbClr val="9BD3E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9253536" y="6530446"/>
            <a:ext cx="2743200" cy="365125"/>
          </a:xfrm>
          <a:prstGeom prst="rect">
            <a:avLst/>
          </a:prstGeom>
        </p:spPr>
        <p:txBody>
          <a:bodyPr vert="horz" lIns="91440" tIns="45720" rIns="91440" bIns="45720" rtlCol="0" anchor="ctr"/>
          <a:lstStyle>
            <a:lvl1pPr algn="r">
              <a:defRPr sz="1400" b="1">
                <a:solidFill>
                  <a:schemeClr val="tx1"/>
                </a:solidFill>
                <a:latin typeface="+mj-lt"/>
              </a:defRPr>
            </a:lvl1pPr>
          </a:lstStyle>
          <a:p>
            <a:r>
              <a:rPr lang="vi-VN"/>
              <a:t>1</a:t>
            </a:r>
            <a:endParaRPr lang="en-US"/>
          </a:p>
        </p:txBody>
      </p:sp>
      <p:sp>
        <p:nvSpPr>
          <p:cNvPr id="7" name="Freeform 6"/>
          <p:cNvSpPr/>
          <p:nvPr userDrawn="1"/>
        </p:nvSpPr>
        <p:spPr>
          <a:xfrm>
            <a:off x="187812" y="6397160"/>
            <a:ext cx="1587704" cy="503174"/>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12"/>
            <a:stretch>
              <a:fillRect/>
            </a:stretch>
          </a:blipFill>
        </p:spPr>
        <p:txBody>
          <a:bodyPr/>
          <a:lstStyle/>
          <a:p>
            <a:endParaRPr lang="en-US"/>
          </a:p>
        </p:txBody>
      </p:sp>
      <p:sp>
        <p:nvSpPr>
          <p:cNvPr id="16" name="Rectangle: Diagonal Corners Snipped 15"/>
          <p:cNvSpPr/>
          <p:nvPr userDrawn="1"/>
        </p:nvSpPr>
        <p:spPr>
          <a:xfrm>
            <a:off x="0" y="567671"/>
            <a:ext cx="12192000" cy="600075"/>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Diagonal Corners Snipped 17"/>
          <p:cNvSpPr/>
          <p:nvPr userDrawn="1"/>
        </p:nvSpPr>
        <p:spPr>
          <a:xfrm>
            <a:off x="0" y="320021"/>
            <a:ext cx="12192000" cy="727729"/>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0" y="0"/>
            <a:ext cx="12192000" cy="228600"/>
          </a:xfrm>
          <a:prstGeom prst="rect">
            <a:avLst/>
          </a:prstGeom>
          <a:pattFill prst="wdUpDiag">
            <a:fgClr>
              <a:srgbClr val="3379A7"/>
            </a:fgClr>
            <a:bgClr>
              <a:srgbClr val="9BD3E5"/>
            </a:bgClr>
          </a:patt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Diagonal Corners Snipped 19"/>
          <p:cNvSpPr/>
          <p:nvPr userDrawn="1"/>
        </p:nvSpPr>
        <p:spPr>
          <a:xfrm>
            <a:off x="8524875" y="400050"/>
            <a:ext cx="3667125" cy="710546"/>
          </a:xfrm>
          <a:prstGeom prst="snip2DiagRect">
            <a:avLst/>
          </a:prstGeom>
          <a:solidFill>
            <a:srgbClr val="75A6C5"/>
          </a:solidFill>
          <a:ln>
            <a:solidFill>
              <a:srgbClr val="75A6C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895532" y="361950"/>
            <a:ext cx="1229793" cy="710547"/>
          </a:xfrm>
          <a:prstGeom prst="rect">
            <a:avLst/>
          </a:prstGeom>
        </p:spPr>
      </p:pic>
      <p:sp>
        <p:nvSpPr>
          <p:cNvPr id="2" name="TextBox 1"/>
          <p:cNvSpPr txBox="1"/>
          <p:nvPr userDrawn="1"/>
        </p:nvSpPr>
        <p:spPr>
          <a:xfrm>
            <a:off x="3693114" y="6520223"/>
            <a:ext cx="5086904" cy="369332"/>
          </a:xfrm>
          <a:prstGeom prst="rect">
            <a:avLst/>
          </a:prstGeom>
          <a:noFill/>
        </p:spPr>
        <p:txBody>
          <a:bodyPr wrap="square" rtlCol="0" anchor="ctr">
            <a:spAutoFit/>
          </a:bodyPr>
          <a:lstStyle/>
          <a:p>
            <a:pPr algn="ctr"/>
            <a:r>
              <a:rPr lang="vi-VN" b="1">
                <a:solidFill>
                  <a:schemeClr val="accent1">
                    <a:lumMod val="50000"/>
                  </a:schemeClr>
                </a:solidFill>
              </a:rPr>
              <a:t>Mạng máy tính trong công nghiệp</a:t>
            </a:r>
            <a:endParaRPr lang="en-US" b="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TextBox 2"/>
          <p:cNvSpPr txBox="1"/>
          <p:nvPr/>
        </p:nvSpPr>
        <p:spPr>
          <a:xfrm>
            <a:off x="1363738" y="1501018"/>
            <a:ext cx="9464511" cy="1200329"/>
          </a:xfrm>
          <a:prstGeom prst="rect">
            <a:avLst/>
          </a:prstGeom>
          <a:noFill/>
        </p:spPr>
        <p:txBody>
          <a:bodyPr wrap="square" rtlCol="0" anchor="ctr">
            <a:spAutoFit/>
          </a:bodyPr>
          <a:lstStyle/>
          <a:p>
            <a:pPr algn="ctr"/>
            <a:r>
              <a:rPr lang="vi-VN" sz="3600" b="1">
                <a:solidFill>
                  <a:srgbClr val="0070C0"/>
                </a:solidFill>
              </a:rPr>
              <a:t>BÁO CÁO MÔN HỌC</a:t>
            </a:r>
            <a:endParaRPr lang="vi-VN" sz="3600" b="1">
              <a:solidFill>
                <a:srgbClr val="0070C0"/>
              </a:solidFill>
            </a:endParaRPr>
          </a:p>
          <a:p>
            <a:pPr algn="ctr"/>
            <a:r>
              <a:rPr lang="vi-VN" sz="3600" b="1">
                <a:solidFill>
                  <a:srgbClr val="0070C0"/>
                </a:solidFill>
              </a:rPr>
              <a:t>MẠNG MÁY TÍNH TRONG CÔNG NGHIỆP</a:t>
            </a:r>
            <a:endParaRPr lang="en-US" sz="3600" b="1">
              <a:solidFill>
                <a:srgbClr val="0070C0"/>
              </a:solidFill>
            </a:endParaRPr>
          </a:p>
        </p:txBody>
      </p:sp>
      <p:sp>
        <p:nvSpPr>
          <p:cNvPr id="7" name="Google Shape;88;p13"/>
          <p:cNvSpPr txBox="1"/>
          <p:nvPr/>
        </p:nvSpPr>
        <p:spPr>
          <a:xfrm>
            <a:off x="2139885" y="2752696"/>
            <a:ext cx="7767686" cy="730800"/>
          </a:xfrm>
          <a:prstGeom prst="rect">
            <a:avLst/>
          </a:prstGeom>
          <a:noFill/>
          <a:ln>
            <a:noFill/>
          </a:ln>
        </p:spPr>
        <p:txBody>
          <a:bodyPr spcFirstLastPara="1" wrap="square" lIns="91425" tIns="91425" rIns="91425" bIns="91425" anchor="t" anchorCtr="0">
            <a:noAutofit/>
          </a:bodyPr>
          <a:lstStyle/>
          <a:p>
            <a:pPr algn="ctr"/>
            <a:r>
              <a:rPr lang="vi-VN" sz="2000">
                <a:solidFill>
                  <a:srgbClr val="44546A"/>
                </a:solidFill>
                <a:effectLst/>
                <a:latin typeface="+mj-lt"/>
                <a:ea typeface="Calibri" panose="020F0502020204030204" pitchFamily="34" charset="0"/>
                <a:cs typeface="Times New Roman" panose="02020603050405020304" pitchFamily="18" charset="0"/>
              </a:rPr>
              <a:t>HỆ THỐNG ĐIỀU KHIỂN VÀ GIÁM SÁT NHÀ THÔNG MINH</a:t>
            </a:r>
            <a:endParaRPr lang="vi-VN" sz="2000">
              <a:solidFill>
                <a:srgbClr val="44546A"/>
              </a:solidFill>
              <a:effectLst/>
              <a:latin typeface="+mj-lt"/>
              <a:ea typeface="Calibri" panose="020F0502020204030204" pitchFamily="34" charset="0"/>
              <a:cs typeface="Times New Roman" panose="02020603050405020304" pitchFamily="18" charset="0"/>
            </a:endParaRPr>
          </a:p>
          <a:p>
            <a:pPr algn="ctr"/>
            <a:r>
              <a:rPr lang="vi-VN" sz="2000">
                <a:solidFill>
                  <a:srgbClr val="44546A"/>
                </a:solidFill>
                <a:effectLst/>
                <a:latin typeface="+mj-lt"/>
                <a:ea typeface="Calibri" panose="020F0502020204030204" pitchFamily="34" charset="0"/>
                <a:cs typeface="Times New Roman" panose="02020603050405020304" pitchFamily="18" charset="0"/>
              </a:rPr>
              <a:t>SỬ DỤNG GIAO TIẾP MODBUS </a:t>
            </a:r>
            <a:r>
              <a:rPr lang="vi-VN" sz="2000">
                <a:solidFill>
                  <a:srgbClr val="44546A"/>
                </a:solidFill>
                <a:latin typeface="+mj-lt"/>
                <a:ea typeface="Calibri" panose="020F0502020204030204" pitchFamily="34" charset="0"/>
                <a:cs typeface="Times New Roman" panose="02020603050405020304" pitchFamily="18" charset="0"/>
              </a:rPr>
              <a:t>RTU</a:t>
            </a:r>
            <a:r>
              <a:rPr lang="vi-VN" sz="2000">
                <a:solidFill>
                  <a:srgbClr val="44546A"/>
                </a:solidFill>
                <a:effectLst/>
                <a:latin typeface="+mj-lt"/>
                <a:ea typeface="Calibri" panose="020F0502020204030204" pitchFamily="34" charset="0"/>
                <a:cs typeface="Times New Roman" panose="02020603050405020304" pitchFamily="18" charset="0"/>
              </a:rPr>
              <a:t> </a:t>
            </a:r>
            <a:endParaRPr lang="en-US" sz="2000">
              <a:solidFill>
                <a:srgbClr val="44546A"/>
              </a:solidFill>
              <a:effectLst/>
              <a:latin typeface="+mj-lt"/>
              <a:ea typeface="Calibri" panose="020F0502020204030204" pitchFamily="34" charset="0"/>
              <a:cs typeface="Times New Roman" panose="02020603050405020304" pitchFamily="18" charset="0"/>
            </a:endParaRPr>
          </a:p>
        </p:txBody>
      </p:sp>
      <p:sp>
        <p:nvSpPr>
          <p:cNvPr id="8" name="Google Shape;89;p13"/>
          <p:cNvSpPr txBox="1"/>
          <p:nvPr/>
        </p:nvSpPr>
        <p:spPr>
          <a:xfrm>
            <a:off x="3986138" y="3630517"/>
            <a:ext cx="4075180" cy="4881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dk2"/>
                </a:solidFill>
                <a:latin typeface="Times New Roman" panose="02020603050405020304"/>
                <a:ea typeface="Times New Roman" panose="02020603050405020304"/>
                <a:cs typeface="Times New Roman" panose="02020603050405020304"/>
                <a:sym typeface="Times New Roman" panose="02020603050405020304"/>
              </a:rPr>
              <a:t>Ngành:</a:t>
            </a:r>
            <a:r>
              <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rPr>
              <a:t> Robot &amp; Trí tuệ nhân tạo</a:t>
            </a:r>
            <a:endParaRPr b="1">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87;p13"/>
          <p:cNvSpPr txBox="1"/>
          <p:nvPr/>
        </p:nvSpPr>
        <p:spPr>
          <a:xfrm>
            <a:off x="4754873" y="3996546"/>
            <a:ext cx="2537709" cy="538199"/>
          </a:xfrm>
          <a:prstGeom prst="rect">
            <a:avLst/>
          </a:prstGeom>
        </p:spPr>
        <p:txBody>
          <a:bodyPr spcFirstLastPara="1" wrap="square" lIns="91425" tIns="91425" rIns="91425" bIns="91425"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vi-VN" sz="1600" b="1">
                <a:solidFill>
                  <a:schemeClr val="dk2"/>
                </a:solidFill>
                <a:latin typeface="Times New Roman" panose="02020603050405020304"/>
                <a:ea typeface="Times New Roman" panose="02020603050405020304"/>
                <a:cs typeface="Times New Roman" panose="02020603050405020304"/>
                <a:sym typeface="Times New Roman" panose="02020603050405020304"/>
              </a:rPr>
              <a:t>Lớp: 22DRTA1                                                   </a:t>
            </a:r>
            <a:endParaRPr lang="vi-VN" sz="1600" b="1">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5" name="Table 4"/>
          <p:cNvGraphicFramePr>
            <a:graphicFrameLocks noGrp="1"/>
          </p:cNvGraphicFramePr>
          <p:nvPr/>
        </p:nvGraphicFramePr>
        <p:xfrm>
          <a:off x="1118642" y="4753754"/>
          <a:ext cx="9954705" cy="1483360"/>
        </p:xfrm>
        <a:graphic>
          <a:graphicData uri="http://schemas.openxmlformats.org/drawingml/2006/table">
            <a:tbl>
              <a:tblPr firstRow="1" bandRow="1">
                <a:tableStyleId>{2D5ABB26-0587-4C30-8999-92F81FD0307C}</a:tableStyleId>
              </a:tblPr>
              <a:tblGrid>
                <a:gridCol w="2271858"/>
                <a:gridCol w="4364612"/>
                <a:gridCol w="3318235"/>
              </a:tblGrid>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Thành viên:</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MSSV</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Giảng viên:</a:t>
                      </a:r>
                      <a:endParaRPr lang="en-US" sz="1600" b="1">
                        <a:solidFill>
                          <a:srgbClr val="44546A"/>
                        </a:solidFill>
                        <a:latin typeface="Times New Roman" panose="02020603050405020304" pitchFamily="18" charset="0"/>
                        <a:cs typeface="Times New Roman" panose="02020603050405020304" pitchFamily="18" charset="0"/>
                      </a:endParaRPr>
                    </a:p>
                  </a:txBody>
                  <a:tcPr/>
                </a:tc>
              </a:tr>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Nguyễn Chấn Huy</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2286300020</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TS. Phạm Quốc Thiện</a:t>
                      </a:r>
                      <a:endParaRPr lang="en-US" sz="1600" b="1">
                        <a:solidFill>
                          <a:srgbClr val="44546A"/>
                        </a:solidFill>
                        <a:latin typeface="Times New Roman" panose="02020603050405020304" pitchFamily="18" charset="0"/>
                        <a:cs typeface="Times New Roman" panose="02020603050405020304" pitchFamily="18" charset="0"/>
                      </a:endParaRPr>
                    </a:p>
                  </a:txBody>
                  <a:tcPr/>
                </a:tc>
              </a:tr>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Huỳnh Long</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2286300028</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r>
              <a:tr h="370840">
                <a:tc>
                  <a:txBody>
                    <a:bodyPr/>
                    <a:lstStyle/>
                    <a:p>
                      <a:r>
                        <a:rPr lang="en-US" sz="1600" b="1">
                          <a:solidFill>
                            <a:srgbClr val="44546A"/>
                          </a:solidFill>
                          <a:latin typeface="Times New Roman" panose="02020603050405020304" pitchFamily="18" charset="0"/>
                          <a:cs typeface="Times New Roman" panose="02020603050405020304" pitchFamily="18" charset="0"/>
                        </a:rPr>
                        <a:t>Nguyễn Văn Đạt </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en-US" sz="1600" b="1">
                          <a:solidFill>
                            <a:srgbClr val="44546A"/>
                          </a:solidFill>
                          <a:latin typeface="Times New Roman" panose="02020603050405020304" pitchFamily="18" charset="0"/>
                          <a:cs typeface="Times New Roman" panose="02020603050405020304" pitchFamily="18" charset="0"/>
                        </a:rPr>
                        <a:t>2286300010</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269135" y="1259254"/>
            <a:ext cx="3812672"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Kết nối cảm biến và cơ cấu chấp </a:t>
            </a:r>
            <a:r>
              <a:rPr lang="vi-VN">
                <a:solidFill>
                  <a:srgbClr val="0070C0"/>
                </a:solidFill>
                <a:latin typeface="Times New Roman" panose="02020603050405020304" pitchFamily="18" charset="0"/>
                <a:cs typeface="Times New Roman" panose="02020603050405020304" pitchFamily="18" charset="0"/>
              </a:rPr>
              <a:t>hành:</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3495269" y="6038758"/>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3</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a:solidFill>
                  <a:srgbClr val="44546A"/>
                </a:solidFill>
                <a:latin typeface="Times New Roman" panose="02020603050405020304" pitchFamily="18" charset="0"/>
                <a:cs typeface="Times New Roman" panose="02020603050405020304" pitchFamily="18" charset="0"/>
              </a:rPr>
              <a:t>Sơ đồ kết nối </a:t>
            </a:r>
            <a:r>
              <a:rPr lang="vi-VN" sz="1200" i="1">
                <a:solidFill>
                  <a:srgbClr val="44546A"/>
                </a:solidFill>
                <a:latin typeface="Times New Roman" panose="02020603050405020304" pitchFamily="18" charset="0"/>
                <a:cs typeface="Times New Roman" panose="02020603050405020304" pitchFamily="18" charset="0"/>
              </a:rPr>
              <a:t>hệ thống </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1"/>
          <a:stretch>
            <a:fillRect/>
          </a:stretch>
        </p:blipFill>
        <p:spPr>
          <a:xfrm>
            <a:off x="2060886" y="1851659"/>
            <a:ext cx="7545028" cy="4069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269135" y="1259254"/>
            <a:ext cx="3812672"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Kết nối cảm biến và cơ cấu chấp </a:t>
            </a:r>
            <a:r>
              <a:rPr lang="vi-VN">
                <a:solidFill>
                  <a:srgbClr val="0070C0"/>
                </a:solidFill>
                <a:latin typeface="Times New Roman" panose="02020603050405020304" pitchFamily="18" charset="0"/>
                <a:cs typeface="Times New Roman" panose="02020603050405020304" pitchFamily="18" charset="0"/>
              </a:rPr>
              <a:t>hành:</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3495269" y="6038758"/>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4: </a:t>
            </a:r>
            <a:r>
              <a:rPr lang="en-US" sz="1200" i="1">
                <a:solidFill>
                  <a:srgbClr val="44546A"/>
                </a:solidFill>
                <a:latin typeface="Times New Roman" panose="02020603050405020304" pitchFamily="18" charset="0"/>
                <a:cs typeface="Times New Roman" panose="02020603050405020304" pitchFamily="18" charset="0"/>
              </a:rPr>
              <a:t>Bảng địa chỉ sơ đồ kết nối chân esp32</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7" name="Table 6"/>
          <p:cNvGraphicFramePr>
            <a:graphicFrameLocks noGrp="1"/>
          </p:cNvGraphicFramePr>
          <p:nvPr/>
        </p:nvGraphicFramePr>
        <p:xfrm>
          <a:off x="2724346" y="1791020"/>
          <a:ext cx="6371263" cy="4085304"/>
        </p:xfrm>
        <a:graphic>
          <a:graphicData uri="http://schemas.openxmlformats.org/drawingml/2006/table">
            <a:tbl>
              <a:tblPr>
                <a:tableStyleId>{5C22544A-7EE6-4342-B048-85BDC9FD1C3A}</a:tableStyleId>
              </a:tblPr>
              <a:tblGrid>
                <a:gridCol w="1102719"/>
                <a:gridCol w="2409644"/>
                <a:gridCol w="1490712"/>
                <a:gridCol w="1368188"/>
              </a:tblGrid>
              <a:tr h="382975">
                <a:tc>
                  <a:txBody>
                    <a:bodyPr/>
                    <a:lstStyle/>
                    <a:p>
                      <a:pPr algn="ctr">
                        <a:lnSpc>
                          <a:spcPct val="115000"/>
                        </a:lnSpc>
                        <a:spcAft>
                          <a:spcPts val="800"/>
                        </a:spcAft>
                        <a:buNone/>
                      </a:pPr>
                      <a:r>
                        <a:rPr lang="en-US" sz="1300">
                          <a:effectLst/>
                        </a:rPr>
                        <a:t>Slave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300">
                          <a:effectLst/>
                        </a:rPr>
                        <a:t>Thiết bị</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100">
                          <a:effectLst/>
                        </a:rPr>
                        <a:t>Kiểu kết nối</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300">
                          <a:effectLst/>
                        </a:rPr>
                        <a:t>GPIO</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Slave 1</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IR sensor</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Output</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G5</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Mini servo</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WPM</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G26</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Buzzer</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Input/Output</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G25</a:t>
                      </a:r>
                      <a:endParaRPr lang="en-US" sz="1200">
                        <a:effectLst/>
                        <a:latin typeface="Calibri" panose="020F0502020204030204" pitchFamily="34" charset="0"/>
                        <a:ea typeface="Calibri" panose="020F0502020204030204" pitchFamily="34" charset="0"/>
                      </a:endParaRPr>
                    </a:p>
                  </a:txBody>
                  <a:tcPr marL="63500" marR="63500" marT="63500" marB="63500"/>
                </a:tc>
              </a:tr>
              <a:tr h="638529">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vi-VN" sz="1200">
                          <a:effectLst/>
                          <a:latin typeface="Calibri" panose="020F0502020204030204" pitchFamily="34" charset="0"/>
                          <a:ea typeface="Calibri" panose="020F0502020204030204" pitchFamily="34" charset="0"/>
                        </a:rPr>
                        <a:t>TTL - RS485</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RO,RE,DI,DE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RX,G13,TX,G13</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Slave2</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LCD</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SDA/SCL</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G21/G22</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MQ2</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AOUT</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G34</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DHT11</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DATA</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G4</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ESP32 CAM</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I/O 13,16</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G18,19</a:t>
                      </a:r>
                      <a:endParaRPr lang="en-US" sz="1200">
                        <a:effectLst/>
                        <a:latin typeface="Calibri" panose="020F0502020204030204" pitchFamily="34" charset="0"/>
                        <a:ea typeface="Calibri" panose="020F0502020204030204" pitchFamily="34" charset="0"/>
                      </a:endParaRPr>
                    </a:p>
                  </a:txBody>
                  <a:tcPr marL="63500" marR="63500" marT="63500" marB="63500"/>
                </a:tc>
              </a:tr>
              <a:tr h="382975">
                <a:tc>
                  <a:txBody>
                    <a:bodyPr/>
                    <a:lstStyle/>
                    <a:p>
                      <a:pPr>
                        <a:lnSpc>
                          <a:spcPct val="115000"/>
                        </a:lnSpc>
                        <a:spcAft>
                          <a:spcPts val="800"/>
                        </a:spcAft>
                        <a:buNone/>
                      </a:pPr>
                      <a:r>
                        <a:rPr lang="en-US" sz="1300">
                          <a:effectLst/>
                        </a:rPr>
                        <a:t> </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250">
                          <a:effectLst/>
                          <a:highlight>
                            <a:srgbClr val="FFFFFF"/>
                          </a:highlight>
                        </a:rPr>
                        <a:t>TTL – RS485</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RO,RE,DI,DE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nSpc>
                          <a:spcPct val="115000"/>
                        </a:lnSpc>
                        <a:spcAft>
                          <a:spcPts val="800"/>
                        </a:spcAft>
                        <a:buNone/>
                      </a:pPr>
                      <a:r>
                        <a:rPr lang="en-US" sz="1300">
                          <a:effectLst/>
                        </a:rPr>
                        <a:t>RX,G4,TX,G4</a:t>
                      </a:r>
                      <a:endParaRPr lang="en-US" sz="1200">
                        <a:effectLst/>
                        <a:latin typeface="Calibri" panose="020F0502020204030204" pitchFamily="34" charset="0"/>
                        <a:ea typeface="Calibri" panose="020F0502020204030204" pitchFamily="34" charset="0"/>
                      </a:endParaRPr>
                    </a:p>
                  </a:txBody>
                  <a:tcPr marL="63500" marR="63500" marT="63500" marB="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269135" y="1259254"/>
            <a:ext cx="3812672"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Tổng quan giao tiếp Modbus RTU</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3495269" y="6038758"/>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5</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a:solidFill>
                  <a:srgbClr val="44546A"/>
                </a:solidFill>
                <a:latin typeface="Times New Roman" panose="02020603050405020304" pitchFamily="18" charset="0"/>
                <a:cs typeface="Times New Roman" panose="02020603050405020304" pitchFamily="18" charset="0"/>
              </a:rPr>
              <a:t>Sơ đồ giao tiếp của esp32 với máy tính</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image7.png"/>
          <p:cNvPicPr/>
          <p:nvPr/>
        </p:nvPicPr>
        <p:blipFill>
          <a:blip r:embed="rId1"/>
          <a:srcRect/>
          <a:stretch>
            <a:fillRect/>
          </a:stretch>
        </p:blipFill>
        <p:spPr>
          <a:xfrm>
            <a:off x="2322136" y="1663926"/>
            <a:ext cx="7547728" cy="43394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269135" y="1259254"/>
            <a:ext cx="3812672"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Tổng quan giao tiếp Modbus RTU</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5509464" y="6003418"/>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7</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a:solidFill>
                  <a:srgbClr val="44546A"/>
                </a:solidFill>
                <a:latin typeface="Times New Roman" panose="02020603050405020304" pitchFamily="18" charset="0"/>
                <a:cs typeface="Times New Roman" panose="02020603050405020304" pitchFamily="18" charset="0"/>
              </a:rPr>
              <a:t>Sơ đồ giao tiếp của esp32 với máy tính</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image7.png"/>
          <p:cNvPicPr/>
          <p:nvPr/>
        </p:nvPicPr>
        <p:blipFill>
          <a:blip r:embed="rId1"/>
          <a:srcRect/>
          <a:stretch>
            <a:fillRect/>
          </a:stretch>
        </p:blipFill>
        <p:spPr>
          <a:xfrm>
            <a:off x="4336331" y="1628586"/>
            <a:ext cx="7547728" cy="4339492"/>
          </a:xfrm>
          <a:prstGeom prst="rect">
            <a:avLst/>
          </a:prstGeom>
        </p:spPr>
      </p:pic>
      <p:pic>
        <p:nvPicPr>
          <p:cNvPr id="7" name="image4.png"/>
          <p:cNvPicPr/>
          <p:nvPr/>
        </p:nvPicPr>
        <p:blipFill>
          <a:blip r:embed="rId2"/>
          <a:srcRect/>
          <a:stretch>
            <a:fillRect/>
          </a:stretch>
        </p:blipFill>
        <p:spPr>
          <a:xfrm>
            <a:off x="1087738" y="1923118"/>
            <a:ext cx="2399665" cy="3599815"/>
          </a:xfrm>
          <a:prstGeom prst="rect">
            <a:avLst/>
          </a:prstGeom>
          <a:ln w="19050">
            <a:solidFill>
              <a:srgbClr val="0070C0"/>
            </a:solidFill>
          </a:ln>
        </p:spPr>
      </p:pic>
      <p:sp>
        <p:nvSpPr>
          <p:cNvPr id="9" name="Text Box 1"/>
          <p:cNvSpPr txBox="1"/>
          <p:nvPr/>
        </p:nvSpPr>
        <p:spPr>
          <a:xfrm>
            <a:off x="628452" y="5744406"/>
            <a:ext cx="3318235" cy="369332"/>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6: </a:t>
            </a:r>
            <a:r>
              <a:rPr lang="en-US" sz="1200" i="1">
                <a:solidFill>
                  <a:srgbClr val="44546A"/>
                </a:solidFill>
                <a:latin typeface="Times New Roman" panose="02020603050405020304" pitchFamily="18" charset="0"/>
                <a:cs typeface="Times New Roman" panose="02020603050405020304" pitchFamily="18" charset="0"/>
              </a:rPr>
              <a:t>Sơ đồ khối của của PC(master) với esp32(slave)</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0" y="3597101"/>
            <a:ext cx="3812672" cy="369332"/>
          </a:xfrm>
          <a:prstGeom prst="rect">
            <a:avLst/>
          </a:prstGeom>
          <a:noFill/>
        </p:spPr>
        <p:txBody>
          <a:bodyPr wrap="square" rtlCol="0">
            <a:spAutoFit/>
          </a:bodyPr>
          <a:lstStyle/>
          <a:p>
            <a:pPr algn="ctr"/>
            <a:r>
              <a:rPr lang="vi-VN" b="1">
                <a:solidFill>
                  <a:srgbClr val="0070C0"/>
                </a:solidFill>
                <a:latin typeface="Times New Roman" panose="02020603050405020304" pitchFamily="18" charset="0"/>
                <a:cs typeface="Times New Roman" panose="02020603050405020304" pitchFamily="18" charset="0"/>
              </a:rPr>
              <a:t>Lưu đồ thuật toán của hệ thống</a:t>
            </a:r>
            <a:endParaRPr lang="en-US" sz="2400" b="1">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1"/>
          <a:stretch>
            <a:fillRect/>
          </a:stretch>
        </p:blipFill>
        <p:spPr>
          <a:xfrm>
            <a:off x="3868383" y="1359079"/>
            <a:ext cx="4793712" cy="49867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6" name="TextBox 5"/>
          <p:cNvSpPr txBox="1"/>
          <p:nvPr/>
        </p:nvSpPr>
        <p:spPr>
          <a:xfrm>
            <a:off x="269135" y="1486271"/>
            <a:ext cx="8984401"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Trao đổi dữ liệu với các cơ cấu chấp hành của hai ESP32 Slave bằng Modbus Poll</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Text Box 1"/>
          <p:cNvSpPr txBox="1"/>
          <p:nvPr/>
        </p:nvSpPr>
        <p:spPr>
          <a:xfrm>
            <a:off x="5705648" y="5421675"/>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9</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địa chỉ thanh ghi cho esp32 slave2</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 Box 1"/>
          <p:cNvSpPr txBox="1"/>
          <p:nvPr/>
        </p:nvSpPr>
        <p:spPr>
          <a:xfrm>
            <a:off x="1179007" y="5457650"/>
            <a:ext cx="3318235" cy="369332"/>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8</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địa chỉ thanh ghi cho esp32 slave1</a:t>
            </a:r>
            <a:endPar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1"/>
          <a:stretch>
            <a:fillRect/>
          </a:stretch>
        </p:blipFill>
        <p:spPr>
          <a:xfrm>
            <a:off x="992142" y="1923118"/>
            <a:ext cx="3691966" cy="3240000"/>
          </a:xfrm>
          <a:prstGeom prst="rect">
            <a:avLst/>
          </a:prstGeom>
        </p:spPr>
      </p:pic>
      <p:grpSp>
        <p:nvGrpSpPr>
          <p:cNvPr id="16" name="Group 15"/>
          <p:cNvGrpSpPr/>
          <p:nvPr/>
        </p:nvGrpSpPr>
        <p:grpSpPr>
          <a:xfrm>
            <a:off x="6106294" y="1923118"/>
            <a:ext cx="4400171" cy="3240000"/>
            <a:chOff x="6106294" y="1923118"/>
            <a:chExt cx="4400171" cy="3240000"/>
          </a:xfrm>
        </p:grpSpPr>
        <p:pic>
          <p:nvPicPr>
            <p:cNvPr id="12" name="Picture 11"/>
            <p:cNvPicPr>
              <a:picLocks noChangeAspect="1"/>
            </p:cNvPicPr>
            <p:nvPr/>
          </p:nvPicPr>
          <p:blipFill>
            <a:blip r:embed="rId2"/>
            <a:stretch>
              <a:fillRect/>
            </a:stretch>
          </p:blipFill>
          <p:spPr>
            <a:xfrm>
              <a:off x="6106294" y="1923118"/>
              <a:ext cx="4400171" cy="3240000"/>
            </a:xfrm>
            <a:prstGeom prst="rect">
              <a:avLst/>
            </a:prstGeom>
          </p:spPr>
        </p:pic>
        <p:sp>
          <p:nvSpPr>
            <p:cNvPr id="13" name="TextBox 12"/>
            <p:cNvSpPr txBox="1"/>
            <p:nvPr/>
          </p:nvSpPr>
          <p:spPr>
            <a:xfrm>
              <a:off x="6369377" y="2894028"/>
              <a:ext cx="917543" cy="261610"/>
            </a:xfrm>
            <a:prstGeom prst="rect">
              <a:avLst/>
            </a:prstGeom>
            <a:noFill/>
          </p:spPr>
          <p:txBody>
            <a:bodyPr wrap="square" rtlCol="0">
              <a:spAutoFit/>
            </a:bodyPr>
            <a:lstStyle/>
            <a:p>
              <a:r>
                <a:rPr lang="vi-VN" sz="1100"/>
                <a:t>temp</a:t>
              </a:r>
              <a:endParaRPr lang="en-US" sz="1100"/>
            </a:p>
          </p:txBody>
        </p:sp>
        <p:sp>
          <p:nvSpPr>
            <p:cNvPr id="15" name="TextBox 14"/>
            <p:cNvSpPr txBox="1"/>
            <p:nvPr/>
          </p:nvSpPr>
          <p:spPr>
            <a:xfrm>
              <a:off x="6369377" y="3119745"/>
              <a:ext cx="917543" cy="261610"/>
            </a:xfrm>
            <a:prstGeom prst="rect">
              <a:avLst/>
            </a:prstGeom>
            <a:noFill/>
          </p:spPr>
          <p:txBody>
            <a:bodyPr wrap="square" rtlCol="0">
              <a:spAutoFit/>
            </a:bodyPr>
            <a:lstStyle/>
            <a:p>
              <a:r>
                <a:rPr lang="vi-VN" sz="1100"/>
                <a:t>gas</a:t>
              </a:r>
              <a:endParaRPr lang="en-US" sz="11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7106674"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Giao diện giám sát và điều khiển</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sp>
        <p:nvSpPr>
          <p:cNvPr id="6" name="TextBox 5"/>
          <p:cNvSpPr txBox="1"/>
          <p:nvPr/>
        </p:nvSpPr>
        <p:spPr>
          <a:xfrm>
            <a:off x="173202" y="1270952"/>
            <a:ext cx="3425667"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Chức năng giao diện:</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7" name="Rectangle 6"/>
          <p:cNvSpPr/>
          <p:nvPr/>
        </p:nvSpPr>
        <p:spPr>
          <a:xfrm>
            <a:off x="112963" y="3322153"/>
            <a:ext cx="1899863" cy="2456478"/>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just"/>
            <a:r>
              <a:rPr lang="vi-VN" sz="1400">
                <a:solidFill>
                  <a:srgbClr val="0070C0"/>
                </a:solidFill>
                <a:latin typeface="+mj-lt"/>
                <a:cs typeface="Times New Roman" panose="02020603050405020304" pitchFamily="18" charset="0"/>
              </a:rPr>
              <a:t>Hệ thống được thiết kế để giám sát và điều khiển các thiết bị thông qua giao thức </a:t>
            </a:r>
            <a:r>
              <a:rPr lang="vi-VN" sz="1400" b="1">
                <a:solidFill>
                  <a:srgbClr val="0070C0"/>
                </a:solidFill>
                <a:latin typeface="+mj-lt"/>
                <a:cs typeface="Times New Roman" panose="02020603050405020304" pitchFamily="18" charset="0"/>
              </a:rPr>
              <a:t>Modbus RTU</a:t>
            </a:r>
            <a:r>
              <a:rPr lang="vi-VN" sz="1400">
                <a:solidFill>
                  <a:srgbClr val="0070C0"/>
                </a:solidFill>
                <a:latin typeface="+mj-lt"/>
                <a:cs typeface="Times New Roman" panose="02020603050405020304" pitchFamily="18" charset="0"/>
              </a:rPr>
              <a:t>, trong đó </a:t>
            </a:r>
            <a:r>
              <a:rPr lang="vi-VN" sz="1400" b="1">
                <a:solidFill>
                  <a:srgbClr val="0070C0"/>
                </a:solidFill>
                <a:latin typeface="+mj-lt"/>
                <a:cs typeface="Times New Roman" panose="02020603050405020304" pitchFamily="18" charset="0"/>
              </a:rPr>
              <a:t>máy tính</a:t>
            </a:r>
            <a:r>
              <a:rPr lang="vi-VN" sz="1400">
                <a:solidFill>
                  <a:srgbClr val="0070C0"/>
                </a:solidFill>
                <a:latin typeface="+mj-lt"/>
                <a:cs typeface="Times New Roman" panose="02020603050405020304" pitchFamily="18" charset="0"/>
              </a:rPr>
              <a:t> đóng vai trò </a:t>
            </a:r>
            <a:r>
              <a:rPr lang="vi-VN" sz="1400" b="1">
                <a:solidFill>
                  <a:srgbClr val="0070C0"/>
                </a:solidFill>
                <a:latin typeface="+mj-lt"/>
                <a:cs typeface="Times New Roman" panose="02020603050405020304" pitchFamily="18" charset="0"/>
              </a:rPr>
              <a:t>Master</a:t>
            </a:r>
            <a:r>
              <a:rPr lang="vi-VN" sz="1400">
                <a:solidFill>
                  <a:srgbClr val="0070C0"/>
                </a:solidFill>
                <a:latin typeface="+mj-lt"/>
                <a:cs typeface="Times New Roman" panose="02020603050405020304" pitchFamily="18" charset="0"/>
              </a:rPr>
              <a:t> và </a:t>
            </a:r>
            <a:r>
              <a:rPr lang="vi-VN" sz="1400" b="1">
                <a:solidFill>
                  <a:srgbClr val="0070C0"/>
                </a:solidFill>
                <a:latin typeface="+mj-lt"/>
                <a:cs typeface="Times New Roman" panose="02020603050405020304" pitchFamily="18" charset="0"/>
              </a:rPr>
              <a:t>hai bo mạch ESP32</a:t>
            </a:r>
            <a:r>
              <a:rPr lang="vi-VN" sz="1400">
                <a:solidFill>
                  <a:srgbClr val="0070C0"/>
                </a:solidFill>
                <a:latin typeface="+mj-lt"/>
                <a:cs typeface="Times New Roman" panose="02020603050405020304" pitchFamily="18" charset="0"/>
              </a:rPr>
              <a:t> đảm nhận vai trò </a:t>
            </a:r>
            <a:r>
              <a:rPr lang="vi-VN" sz="1400" b="1">
                <a:solidFill>
                  <a:srgbClr val="0070C0"/>
                </a:solidFill>
                <a:latin typeface="+mj-lt"/>
                <a:cs typeface="Times New Roman" panose="02020603050405020304" pitchFamily="18" charset="0"/>
              </a:rPr>
              <a:t>Slave</a:t>
            </a:r>
            <a:r>
              <a:rPr lang="vi-VN" sz="1400">
                <a:solidFill>
                  <a:srgbClr val="0070C0"/>
                </a:solidFill>
                <a:latin typeface="+mj-lt"/>
                <a:cs typeface="Times New Roman" panose="02020603050405020304" pitchFamily="18" charset="0"/>
              </a:rPr>
              <a:t>.</a:t>
            </a:r>
            <a:endParaRPr lang="en-US" sz="1400">
              <a:solidFill>
                <a:srgbClr val="0070C0"/>
              </a:solidFill>
              <a:latin typeface="+mj-lt"/>
              <a:cs typeface="Times New Roman" panose="02020603050405020304" pitchFamily="18" charset="0"/>
            </a:endParaRPr>
          </a:p>
        </p:txBody>
      </p:sp>
      <p:sp>
        <p:nvSpPr>
          <p:cNvPr id="8" name="TextBox 7"/>
          <p:cNvSpPr txBox="1"/>
          <p:nvPr/>
        </p:nvSpPr>
        <p:spPr>
          <a:xfrm>
            <a:off x="131818" y="2292406"/>
            <a:ext cx="1899863"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01</a:t>
            </a:r>
            <a:br>
              <a:rPr lang="vi-VN">
                <a:solidFill>
                  <a:srgbClr val="0070C0"/>
                </a:solidFill>
                <a:latin typeface="Times New Roman" panose="02020603050405020304" pitchFamily="18" charset="0"/>
                <a:cs typeface="Times New Roman" panose="02020603050405020304" pitchFamily="18" charset="0"/>
              </a:rPr>
            </a:br>
            <a:r>
              <a:rPr lang="en-US">
                <a:solidFill>
                  <a:srgbClr val="0070C0"/>
                </a:solidFill>
                <a:latin typeface="Times New Roman" panose="02020603050405020304" pitchFamily="18" charset="0"/>
                <a:cs typeface="Times New Roman" panose="02020603050405020304" pitchFamily="18" charset="0"/>
              </a:rPr>
              <a:t>Cấu trúc hệ thống và giao tiếp</a:t>
            </a:r>
            <a:endParaRPr lang="en-US">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2122434" y="3035275"/>
            <a:ext cx="1899863" cy="2551773"/>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just"/>
            <a:r>
              <a:rPr lang="vi-VN" sz="1400">
                <a:solidFill>
                  <a:srgbClr val="0070C0"/>
                </a:solidFill>
                <a:latin typeface="+mj-lt"/>
                <a:cs typeface="Times New Roman" panose="02020603050405020304" pitchFamily="18" charset="0"/>
              </a:rPr>
              <a:t>c</a:t>
            </a:r>
            <a:r>
              <a:rPr lang="en-US" sz="1400">
                <a:solidFill>
                  <a:srgbClr val="0070C0"/>
                </a:solidFill>
                <a:latin typeface="+mj-lt"/>
                <a:cs typeface="Times New Roman" panose="02020603050405020304" pitchFamily="18" charset="0"/>
              </a:rPr>
              <a:t>ho phép </a:t>
            </a:r>
            <a:r>
              <a:rPr lang="en-US" sz="1400" b="1">
                <a:solidFill>
                  <a:srgbClr val="0070C0"/>
                </a:solidFill>
                <a:latin typeface="+mj-lt"/>
                <a:cs typeface="Times New Roman" panose="02020603050405020304" pitchFamily="18" charset="0"/>
              </a:rPr>
              <a:t>cấu hình kết nối serial (COM port)</a:t>
            </a:r>
            <a:r>
              <a:rPr lang="en-US" sz="1400">
                <a:solidFill>
                  <a:srgbClr val="0070C0"/>
                </a:solidFill>
                <a:latin typeface="+mj-lt"/>
                <a:cs typeface="Times New Roman" panose="02020603050405020304" pitchFamily="18" charset="0"/>
              </a:rPr>
              <a:t>, bao gồm: lựa chọn cổng, thiết lập </a:t>
            </a:r>
            <a:r>
              <a:rPr lang="en-US" sz="1400" b="1">
                <a:solidFill>
                  <a:srgbClr val="0070C0"/>
                </a:solidFill>
                <a:latin typeface="+mj-lt"/>
                <a:cs typeface="Times New Roman" panose="02020603050405020304" pitchFamily="18" charset="0"/>
              </a:rPr>
              <a:t>baud rate</a:t>
            </a:r>
            <a:r>
              <a:rPr lang="en-US" sz="1400">
                <a:solidFill>
                  <a:srgbClr val="0070C0"/>
                </a:solidFill>
                <a:latin typeface="+mj-lt"/>
                <a:cs typeface="Times New Roman" panose="02020603050405020304" pitchFamily="18" charset="0"/>
              </a:rPr>
              <a:t>, </a:t>
            </a:r>
            <a:r>
              <a:rPr lang="en-US" sz="1400" b="1">
                <a:solidFill>
                  <a:srgbClr val="0070C0"/>
                </a:solidFill>
                <a:latin typeface="+mj-lt"/>
                <a:cs typeface="Times New Roman" panose="02020603050405020304" pitchFamily="18" charset="0"/>
              </a:rPr>
              <a:t>parity</a:t>
            </a:r>
            <a:r>
              <a:rPr lang="en-US" sz="1400">
                <a:solidFill>
                  <a:srgbClr val="0070C0"/>
                </a:solidFill>
                <a:latin typeface="+mj-lt"/>
                <a:cs typeface="Times New Roman" panose="02020603050405020304" pitchFamily="18" charset="0"/>
              </a:rPr>
              <a:t>, số </a:t>
            </a:r>
            <a:r>
              <a:rPr lang="en-US" sz="1400" b="1">
                <a:solidFill>
                  <a:srgbClr val="0070C0"/>
                </a:solidFill>
                <a:latin typeface="+mj-lt"/>
                <a:cs typeface="Times New Roman" panose="02020603050405020304" pitchFamily="18" charset="0"/>
              </a:rPr>
              <a:t>bit dữ liệu</a:t>
            </a:r>
            <a:r>
              <a:rPr lang="en-US" sz="1400">
                <a:solidFill>
                  <a:srgbClr val="0070C0"/>
                </a:solidFill>
                <a:latin typeface="+mj-lt"/>
                <a:cs typeface="Times New Roman" panose="02020603050405020304" pitchFamily="18" charset="0"/>
              </a:rPr>
              <a:t> và </a:t>
            </a:r>
            <a:r>
              <a:rPr lang="en-US" sz="1400" b="1">
                <a:solidFill>
                  <a:srgbClr val="0070C0"/>
                </a:solidFill>
                <a:latin typeface="+mj-lt"/>
                <a:cs typeface="Times New Roman" panose="02020603050405020304" pitchFamily="18" charset="0"/>
              </a:rPr>
              <a:t>stop bit</a:t>
            </a:r>
            <a:r>
              <a:rPr lang="vi-VN" sz="1400" b="1">
                <a:solidFill>
                  <a:srgbClr val="0070C0"/>
                </a:solidFill>
                <a:latin typeface="+mj-lt"/>
                <a:cs typeface="Times New Roman" panose="02020603050405020304" pitchFamily="18" charset="0"/>
              </a:rPr>
              <a:t> </a:t>
            </a:r>
            <a:r>
              <a:rPr lang="vi-VN" sz="1400">
                <a:solidFill>
                  <a:srgbClr val="0070C0"/>
                </a:solidFill>
                <a:latin typeface="+mj-lt"/>
                <a:cs typeface="Times New Roman" panose="02020603050405020304" pitchFamily="18" charset="0"/>
              </a:rPr>
              <a:t>Trạng thái kết nối được hiển thị rõ ràng, giúp dễ nhận biết khi thiết bị đang </a:t>
            </a:r>
            <a:r>
              <a:rPr lang="vi-VN" sz="1400" b="1">
                <a:solidFill>
                  <a:srgbClr val="0070C0"/>
                </a:solidFill>
                <a:latin typeface="+mj-lt"/>
                <a:cs typeface="Times New Roman" panose="02020603050405020304" pitchFamily="18" charset="0"/>
              </a:rPr>
              <a:t>trực tuyến</a:t>
            </a:r>
            <a:r>
              <a:rPr lang="vi-VN" sz="1400">
                <a:solidFill>
                  <a:srgbClr val="0070C0"/>
                </a:solidFill>
                <a:latin typeface="+mj-lt"/>
                <a:cs typeface="Times New Roman" panose="02020603050405020304" pitchFamily="18" charset="0"/>
              </a:rPr>
              <a:t> hoặc </a:t>
            </a:r>
            <a:r>
              <a:rPr lang="vi-VN" sz="1400" b="1">
                <a:solidFill>
                  <a:srgbClr val="0070C0"/>
                </a:solidFill>
                <a:latin typeface="+mj-lt"/>
                <a:cs typeface="Times New Roman" panose="02020603050405020304" pitchFamily="18" charset="0"/>
              </a:rPr>
              <a:t>mất kết nối</a:t>
            </a:r>
            <a:r>
              <a:rPr lang="vi-VN" sz="1400">
                <a:solidFill>
                  <a:srgbClr val="0070C0"/>
                </a:solidFill>
                <a:latin typeface="+mj-lt"/>
                <a:cs typeface="Times New Roman" panose="02020603050405020304" pitchFamily="18" charset="0"/>
              </a:rPr>
              <a:t>.</a:t>
            </a:r>
            <a:endParaRPr lang="en-US" sz="1400">
              <a:solidFill>
                <a:srgbClr val="0070C0"/>
              </a:solidFill>
              <a:latin typeface="+mj-lt"/>
              <a:cs typeface="Times New Roman" panose="02020603050405020304" pitchFamily="18" charset="0"/>
            </a:endParaRPr>
          </a:p>
        </p:txBody>
      </p:sp>
      <p:sp>
        <p:nvSpPr>
          <p:cNvPr id="10" name="TextBox 9"/>
          <p:cNvSpPr txBox="1"/>
          <p:nvPr/>
        </p:nvSpPr>
        <p:spPr>
          <a:xfrm>
            <a:off x="2005157" y="2029420"/>
            <a:ext cx="2119079"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02</a:t>
            </a:r>
            <a:br>
              <a:rPr lang="vi-VN">
                <a:solidFill>
                  <a:srgbClr val="0070C0"/>
                </a:solidFill>
                <a:latin typeface="Times New Roman" panose="02020603050405020304" pitchFamily="18" charset="0"/>
                <a:cs typeface="Times New Roman" panose="02020603050405020304" pitchFamily="18" charset="0"/>
              </a:rPr>
            </a:br>
            <a:r>
              <a:rPr lang="en-US">
                <a:solidFill>
                  <a:srgbClr val="0070C0"/>
                </a:solidFill>
                <a:latin typeface="Times New Roman" panose="02020603050405020304" pitchFamily="18" charset="0"/>
                <a:cs typeface="Times New Roman" panose="02020603050405020304" pitchFamily="18" charset="0"/>
              </a:rPr>
              <a:t>Giao diện cấu hình kết nối</a:t>
            </a:r>
            <a:endParaRPr lang="en-US">
              <a:solidFill>
                <a:srgbClr val="0070C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131905" y="3322153"/>
            <a:ext cx="1899863" cy="2456478"/>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just"/>
            <a:r>
              <a:rPr lang="en-US" sz="1400">
                <a:solidFill>
                  <a:srgbClr val="0070C0"/>
                </a:solidFill>
                <a:latin typeface="+mj-lt"/>
                <a:cs typeface="Times New Roman" panose="02020603050405020304" pitchFamily="18" charset="0"/>
              </a:rPr>
              <a:t>Giao diện hiển thị dữ liệu cảm biến theo thời gian thực, gồm: Nhiệt độ (°C), Độ ẩm (%), Nồng độ khí gas, Góc quay servo, Dữ liệu từ cảm biến hồng ngoại (IR)</a:t>
            </a:r>
            <a:endParaRPr lang="en-US" sz="1400">
              <a:solidFill>
                <a:srgbClr val="0070C0"/>
              </a:solidFill>
              <a:latin typeface="+mj-lt"/>
              <a:cs typeface="Times New Roman" panose="02020603050405020304" pitchFamily="18" charset="0"/>
            </a:endParaRPr>
          </a:p>
        </p:txBody>
      </p:sp>
      <p:sp>
        <p:nvSpPr>
          <p:cNvPr id="12" name="TextBox 11"/>
          <p:cNvSpPr txBox="1"/>
          <p:nvPr/>
        </p:nvSpPr>
        <p:spPr>
          <a:xfrm>
            <a:off x="4113052" y="2246240"/>
            <a:ext cx="1899863"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03</a:t>
            </a:r>
            <a:br>
              <a:rPr lang="vi-VN">
                <a:solidFill>
                  <a:srgbClr val="0070C0"/>
                </a:solidFill>
                <a:latin typeface="Times New Roman" panose="02020603050405020304" pitchFamily="18" charset="0"/>
                <a:cs typeface="Times New Roman" panose="02020603050405020304" pitchFamily="18" charset="0"/>
              </a:rPr>
            </a:br>
            <a:r>
              <a:rPr lang="en-US">
                <a:solidFill>
                  <a:srgbClr val="0070C0"/>
                </a:solidFill>
                <a:latin typeface="Times New Roman" panose="02020603050405020304" pitchFamily="18" charset="0"/>
                <a:cs typeface="Times New Roman" panose="02020603050405020304" pitchFamily="18" charset="0"/>
              </a:rPr>
              <a:t>Chức năng giám sát</a:t>
            </a:r>
            <a:endParaRPr lang="en-US">
              <a:solidFill>
                <a:srgbClr val="0070C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141376" y="3035275"/>
            <a:ext cx="1899863" cy="2551773"/>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vi-VN" sz="1400">
                <a:solidFill>
                  <a:srgbClr val="0070C0"/>
                </a:solidFill>
                <a:latin typeface="+mj-lt"/>
              </a:rPr>
              <a:t>gửi lệnh </a:t>
            </a:r>
            <a:r>
              <a:rPr lang="vi-VN" sz="1400" b="1">
                <a:solidFill>
                  <a:srgbClr val="0070C0"/>
                </a:solidFill>
                <a:latin typeface="+mj-lt"/>
              </a:rPr>
              <a:t>bật/tắt</a:t>
            </a:r>
            <a:r>
              <a:rPr lang="vi-VN" sz="1400">
                <a:solidFill>
                  <a:srgbClr val="0070C0"/>
                </a:solidFill>
                <a:latin typeface="+mj-lt"/>
              </a:rPr>
              <a:t> và thay đổi trạng thái các thiết bị chấp hành như </a:t>
            </a:r>
            <a:r>
              <a:rPr lang="vi-VN" sz="1400" b="1">
                <a:solidFill>
                  <a:srgbClr val="0070C0"/>
                </a:solidFill>
                <a:latin typeface="+mj-lt"/>
              </a:rPr>
              <a:t>đèn</a:t>
            </a:r>
            <a:r>
              <a:rPr lang="vi-VN" sz="1400">
                <a:solidFill>
                  <a:srgbClr val="0070C0"/>
                </a:solidFill>
                <a:latin typeface="+mj-lt"/>
              </a:rPr>
              <a:t>, </a:t>
            </a:r>
            <a:r>
              <a:rPr lang="vi-VN" sz="1400" b="1">
                <a:solidFill>
                  <a:srgbClr val="0070C0"/>
                </a:solidFill>
                <a:latin typeface="+mj-lt"/>
              </a:rPr>
              <a:t>quạt</a:t>
            </a:r>
            <a:r>
              <a:rPr lang="vi-VN" sz="1400">
                <a:solidFill>
                  <a:srgbClr val="0070C0"/>
                </a:solidFill>
                <a:latin typeface="+mj-lt"/>
              </a:rPr>
              <a:t>, </a:t>
            </a:r>
            <a:r>
              <a:rPr lang="vi-VN" sz="1400" b="1">
                <a:solidFill>
                  <a:srgbClr val="0070C0"/>
                </a:solidFill>
                <a:latin typeface="+mj-lt"/>
              </a:rPr>
              <a:t>camera</a:t>
            </a:r>
            <a:r>
              <a:rPr lang="vi-VN" sz="1400">
                <a:solidFill>
                  <a:srgbClr val="0070C0"/>
                </a:solidFill>
                <a:latin typeface="+mj-lt"/>
              </a:rPr>
              <a:t>.bằng cách ghi dữ liệu vào </a:t>
            </a:r>
            <a:r>
              <a:rPr lang="vi-VN" sz="1400" b="1">
                <a:solidFill>
                  <a:srgbClr val="0070C0"/>
                </a:solidFill>
                <a:latin typeface="+mj-lt"/>
              </a:rPr>
              <a:t>coil/register</a:t>
            </a:r>
            <a:r>
              <a:rPr lang="vi-VN" sz="1400">
                <a:solidFill>
                  <a:srgbClr val="0070C0"/>
                </a:solidFill>
                <a:latin typeface="+mj-lt"/>
              </a:rPr>
              <a:t> tương ứng trên ESP32. Sau khi gửi lệnh, hệ thống đọc lại trạng thái để xác nhận và phản hồi</a:t>
            </a:r>
            <a:endParaRPr lang="en-US" sz="1400">
              <a:solidFill>
                <a:srgbClr val="0070C0"/>
              </a:solidFill>
              <a:latin typeface="+mj-lt"/>
              <a:cs typeface="Times New Roman" panose="02020603050405020304" pitchFamily="18" charset="0"/>
            </a:endParaRPr>
          </a:p>
        </p:txBody>
      </p:sp>
      <p:sp>
        <p:nvSpPr>
          <p:cNvPr id="14" name="TextBox 13"/>
          <p:cNvSpPr txBox="1"/>
          <p:nvPr/>
        </p:nvSpPr>
        <p:spPr>
          <a:xfrm>
            <a:off x="6122523" y="2050553"/>
            <a:ext cx="1899863"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04</a:t>
            </a:r>
            <a:br>
              <a:rPr lang="vi-VN">
                <a:solidFill>
                  <a:srgbClr val="0070C0"/>
                </a:solidFill>
                <a:latin typeface="Times New Roman" panose="02020603050405020304" pitchFamily="18" charset="0"/>
                <a:cs typeface="Times New Roman" panose="02020603050405020304" pitchFamily="18" charset="0"/>
              </a:rPr>
            </a:br>
            <a:r>
              <a:rPr lang="en-US">
                <a:solidFill>
                  <a:srgbClr val="0070C0"/>
                </a:solidFill>
                <a:latin typeface="Times New Roman" panose="02020603050405020304" pitchFamily="18" charset="0"/>
                <a:cs typeface="Times New Roman" panose="02020603050405020304" pitchFamily="18" charset="0"/>
              </a:rPr>
              <a:t>Chức năng điều khiển</a:t>
            </a:r>
            <a:endParaRPr lang="en-US">
              <a:solidFill>
                <a:srgbClr val="0070C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8150848" y="3322153"/>
            <a:ext cx="1899863" cy="2456478"/>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vi-VN" sz="1400" b="1">
                <a:solidFill>
                  <a:srgbClr val="0070C0"/>
                </a:solidFill>
                <a:latin typeface="+mj-lt"/>
              </a:rPr>
              <a:t>lưu dữ liệu</a:t>
            </a:r>
            <a:r>
              <a:rPr lang="vi-VN" sz="1400">
                <a:solidFill>
                  <a:srgbClr val="0070C0"/>
                </a:solidFill>
                <a:latin typeface="+mj-lt"/>
              </a:rPr>
              <a:t>, cho phép ghi lại thông tin cảm biến và trạng thái thiết bị. Dữ liệu này phục vụ cho việc </a:t>
            </a:r>
            <a:r>
              <a:rPr lang="vi-VN" sz="1400" b="1">
                <a:solidFill>
                  <a:srgbClr val="0070C0"/>
                </a:solidFill>
                <a:latin typeface="+mj-lt"/>
              </a:rPr>
              <a:t>theo dõi biến động theo thời gian</a:t>
            </a:r>
            <a:r>
              <a:rPr lang="vi-VN" sz="1400">
                <a:solidFill>
                  <a:srgbClr val="0070C0"/>
                </a:solidFill>
                <a:latin typeface="+mj-lt"/>
              </a:rPr>
              <a:t>, phân tích hoặc xuất báo cáo.</a:t>
            </a:r>
            <a:endParaRPr lang="en-US" sz="1400">
              <a:solidFill>
                <a:srgbClr val="0070C0"/>
              </a:solidFill>
              <a:latin typeface="+mj-lt"/>
              <a:cs typeface="Times New Roman" panose="02020603050405020304" pitchFamily="18" charset="0"/>
            </a:endParaRPr>
          </a:p>
        </p:txBody>
      </p:sp>
      <p:sp>
        <p:nvSpPr>
          <p:cNvPr id="16" name="TextBox 15"/>
          <p:cNvSpPr txBox="1"/>
          <p:nvPr/>
        </p:nvSpPr>
        <p:spPr>
          <a:xfrm>
            <a:off x="8152606" y="2288023"/>
            <a:ext cx="1899863"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05</a:t>
            </a:r>
            <a:br>
              <a:rPr lang="vi-VN">
                <a:solidFill>
                  <a:srgbClr val="0070C0"/>
                </a:solidFill>
                <a:latin typeface="Times New Roman" panose="02020603050405020304" pitchFamily="18" charset="0"/>
                <a:cs typeface="Times New Roman" panose="02020603050405020304" pitchFamily="18" charset="0"/>
              </a:rPr>
            </a:br>
            <a:r>
              <a:rPr lang="vi-VN">
                <a:solidFill>
                  <a:srgbClr val="0070C0"/>
                </a:solidFill>
                <a:latin typeface="Times New Roman" panose="02020603050405020304" pitchFamily="18" charset="0"/>
                <a:cs typeface="Times New Roman" panose="02020603050405020304" pitchFamily="18" charset="0"/>
              </a:rPr>
              <a:t>lưu trữ và theo dõi dữ liệu</a:t>
            </a:r>
            <a:endParaRPr lang="en-US">
              <a:solidFill>
                <a:srgbClr val="0070C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10160319" y="3035275"/>
            <a:ext cx="1899863" cy="2551773"/>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vi-VN" sz="1400">
                <a:solidFill>
                  <a:srgbClr val="0070C0"/>
                </a:solidFill>
                <a:latin typeface="+mj-lt"/>
              </a:rPr>
              <a:t>cho phép bổ sung cảm biến hoặc </a:t>
            </a:r>
            <a:r>
              <a:rPr lang="vi-VN" sz="1400" b="1">
                <a:solidFill>
                  <a:srgbClr val="0070C0"/>
                </a:solidFill>
                <a:latin typeface="+mj-lt"/>
              </a:rPr>
              <a:t>Slave</a:t>
            </a:r>
            <a:r>
              <a:rPr lang="vi-VN" sz="1400">
                <a:solidFill>
                  <a:srgbClr val="0070C0"/>
                </a:solidFill>
                <a:latin typeface="+mj-lt"/>
              </a:rPr>
              <a:t> mới mà không ảnh hưởng đến hoạt động chung. Đồng thời, cần có cơ chế xử lý lỗi khi </a:t>
            </a:r>
            <a:r>
              <a:rPr lang="vi-VN" sz="1400" b="1">
                <a:solidFill>
                  <a:srgbClr val="0070C0"/>
                </a:solidFill>
                <a:latin typeface="+mj-lt"/>
              </a:rPr>
              <a:t>mất kết nối</a:t>
            </a:r>
            <a:r>
              <a:rPr lang="vi-VN" sz="1400">
                <a:solidFill>
                  <a:srgbClr val="0070C0"/>
                </a:solidFill>
                <a:latin typeface="+mj-lt"/>
              </a:rPr>
              <a:t> với Slave, kèm thông báo kịp thời để hỗ trợ vận hành an toàn và liên tục.</a:t>
            </a:r>
            <a:endParaRPr lang="en-US" sz="1400">
              <a:solidFill>
                <a:srgbClr val="0070C0"/>
              </a:solidFill>
              <a:latin typeface="+mj-lt"/>
              <a:cs typeface="Times New Roman" panose="02020603050405020304" pitchFamily="18" charset="0"/>
            </a:endParaRPr>
          </a:p>
        </p:txBody>
      </p:sp>
      <p:sp>
        <p:nvSpPr>
          <p:cNvPr id="18" name="TextBox 17"/>
          <p:cNvSpPr txBox="1"/>
          <p:nvPr/>
        </p:nvSpPr>
        <p:spPr>
          <a:xfrm>
            <a:off x="10143224" y="2019993"/>
            <a:ext cx="1899863" cy="923330"/>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06</a:t>
            </a:r>
            <a:br>
              <a:rPr lang="vi-VN">
                <a:solidFill>
                  <a:srgbClr val="0070C0"/>
                </a:solidFill>
                <a:latin typeface="Times New Roman" panose="02020603050405020304" pitchFamily="18" charset="0"/>
                <a:cs typeface="Times New Roman" panose="02020603050405020304" pitchFamily="18" charset="0"/>
              </a:rPr>
            </a:br>
            <a:r>
              <a:rPr lang="en-US">
                <a:solidFill>
                  <a:srgbClr val="0070C0"/>
                </a:solidFill>
                <a:latin typeface="Times New Roman" panose="02020603050405020304" pitchFamily="18" charset="0"/>
                <a:cs typeface="Times New Roman" panose="02020603050405020304" pitchFamily="18" charset="0"/>
              </a:rPr>
              <a:t>Khả năng mở rộng và xử lý lỗi</a:t>
            </a:r>
            <a:endParaRPr lang="en-US">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7106674"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Giao diện giám sát và điều khiển</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sp>
        <p:nvSpPr>
          <p:cNvPr id="6" name="TextBox 5"/>
          <p:cNvSpPr txBox="1"/>
          <p:nvPr/>
        </p:nvSpPr>
        <p:spPr>
          <a:xfrm>
            <a:off x="173202" y="1270952"/>
            <a:ext cx="3425667"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Thiết kế giao diện:</a:t>
            </a:r>
            <a:endParaRPr lang="en-US" sz="2400" b="1">
              <a:solidFill>
                <a:srgbClr val="0070C0"/>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1"/>
          <a:stretch>
            <a:fillRect/>
          </a:stretch>
        </p:blipFill>
        <p:spPr>
          <a:xfrm>
            <a:off x="4925664" y="1640264"/>
            <a:ext cx="6575037" cy="4395241"/>
          </a:xfrm>
          <a:prstGeom prst="rect">
            <a:avLst/>
          </a:prstGeom>
        </p:spPr>
      </p:pic>
      <p:sp>
        <p:nvSpPr>
          <p:cNvPr id="20" name="Text Box 1"/>
          <p:cNvSpPr txBox="1"/>
          <p:nvPr/>
        </p:nvSpPr>
        <p:spPr>
          <a:xfrm>
            <a:off x="5705648" y="6172655"/>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10: Thiết kế giao diện trên QT designer qt5</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angle 20"/>
          <p:cNvSpPr/>
          <p:nvPr/>
        </p:nvSpPr>
        <p:spPr>
          <a:xfrm>
            <a:off x="153265" y="1875934"/>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r>
              <a:rPr lang="fr-FR" sz="1200" b="1">
                <a:solidFill>
                  <a:srgbClr val="0070C0"/>
                </a:solidFill>
                <a:latin typeface="Times New Roman" panose="02020603050405020304" pitchFamily="18" charset="0"/>
                <a:cs typeface="Times New Roman" panose="02020603050405020304" pitchFamily="18" charset="0"/>
              </a:rPr>
              <a:t>Lựa chọn cổng (Port Selection)</a:t>
            </a:r>
            <a:endParaRPr lang="fr-FR" sz="1200" b="1">
              <a:solidFill>
                <a:srgbClr val="0070C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2066906" y="2556579"/>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solidFill>
                  <a:srgbClr val="0070C0"/>
                </a:solidFill>
                <a:latin typeface="Times New Roman" panose="02020603050405020304" pitchFamily="18" charset="0"/>
                <a:cs typeface="Times New Roman" panose="02020603050405020304" pitchFamily="18" charset="0"/>
              </a:rPr>
              <a:t>Thiết lập Baud Rate</a:t>
            </a:r>
            <a:br>
              <a:rPr lang="vi-VN" sz="1200" b="1">
                <a:solidFill>
                  <a:srgbClr val="0070C0"/>
                </a:solidFill>
                <a:latin typeface="Times New Roman" panose="02020603050405020304" pitchFamily="18" charset="0"/>
                <a:cs typeface="Times New Roman" panose="02020603050405020304" pitchFamily="18" charset="0"/>
              </a:rPr>
            </a:br>
            <a:r>
              <a:rPr lang="vi-VN" sz="1200" b="1">
                <a:solidFill>
                  <a:srgbClr val="0070C0"/>
                </a:solidFill>
                <a:latin typeface="Times New Roman" panose="02020603050405020304" pitchFamily="18" charset="0"/>
                <a:cs typeface="Times New Roman" panose="02020603050405020304" pitchFamily="18" charset="0"/>
              </a:rPr>
              <a:t>tốc độ truyền dữ liệu, đơn vị bps (bit per second).	</a:t>
            </a:r>
            <a:endParaRPr lang="en-US" sz="1200" b="1">
              <a:solidFill>
                <a:srgbClr val="0070C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173202" y="3237224"/>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200" b="1">
                <a:solidFill>
                  <a:srgbClr val="0070C0"/>
                </a:solidFill>
                <a:latin typeface="Times New Roman" panose="02020603050405020304" pitchFamily="18" charset="0"/>
                <a:cs typeface="Times New Roman" panose="02020603050405020304" pitchFamily="18" charset="0"/>
              </a:rPr>
              <a:t>Chọn ID slave</a:t>
            </a:r>
            <a:endParaRPr lang="en-US" sz="1200" b="1">
              <a:solidFill>
                <a:srgbClr val="0070C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2086843" y="3917869"/>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200" b="1">
                <a:solidFill>
                  <a:srgbClr val="0070C0"/>
                </a:solidFill>
                <a:latin typeface="Times New Roman" panose="02020603050405020304" pitchFamily="18" charset="0"/>
                <a:cs typeface="Times New Roman" panose="02020603050405020304" pitchFamily="18" charset="0"/>
              </a:rPr>
              <a:t>Scale (Hệ số tỉ lệ)</a:t>
            </a:r>
            <a:br>
              <a:rPr lang="vi-VN" sz="1200" b="1">
                <a:solidFill>
                  <a:srgbClr val="0070C0"/>
                </a:solidFill>
                <a:latin typeface="Times New Roman" panose="02020603050405020304" pitchFamily="18" charset="0"/>
                <a:cs typeface="Times New Roman" panose="02020603050405020304" pitchFamily="18" charset="0"/>
              </a:rPr>
            </a:br>
            <a:r>
              <a:rPr lang="en-US" sz="1200" b="1">
                <a:solidFill>
                  <a:srgbClr val="0070C0"/>
                </a:solidFill>
                <a:latin typeface="Times New Roman" panose="02020603050405020304" pitchFamily="18" charset="0"/>
                <a:cs typeface="Times New Roman" panose="02020603050405020304" pitchFamily="18" charset="0"/>
              </a:rPr>
              <a:t>chuyển đổi sang giá trị thực tế.</a:t>
            </a:r>
            <a:endParaRPr lang="en-US" sz="1200" b="1">
              <a:solidFill>
                <a:srgbClr val="0070C0"/>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173202" y="4598514"/>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200" b="1">
                <a:solidFill>
                  <a:srgbClr val="0070C0"/>
                </a:solidFill>
                <a:latin typeface="Times New Roman" panose="02020603050405020304" pitchFamily="18" charset="0"/>
                <a:cs typeface="Times New Roman" panose="02020603050405020304" pitchFamily="18" charset="0"/>
              </a:rPr>
              <a:t>Offset: </a:t>
            </a:r>
            <a:r>
              <a:rPr lang="en-US" sz="1200" b="1">
                <a:solidFill>
                  <a:srgbClr val="0070C0"/>
                </a:solidFill>
                <a:latin typeface="Times New Roman" panose="02020603050405020304" pitchFamily="18" charset="0"/>
                <a:cs typeface="Times New Roman" panose="02020603050405020304" pitchFamily="18" charset="0"/>
              </a:rPr>
              <a:t>hiệu chỉnh sai số đo</a:t>
            </a:r>
            <a:endParaRPr lang="en-US" sz="1200" b="1">
              <a:solidFill>
                <a:srgbClr val="0070C0"/>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2086843" y="5279159"/>
            <a:ext cx="2498103" cy="537328"/>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solidFill>
                  <a:srgbClr val="0070C0"/>
                </a:solidFill>
                <a:latin typeface="Times New Roman" panose="02020603050405020304" pitchFamily="18" charset="0"/>
                <a:cs typeface="Times New Roman" panose="02020603050405020304" pitchFamily="18" charset="0"/>
              </a:rPr>
              <a:t>Poll (Chu kỳ đọc dữ liệu)</a:t>
            </a:r>
            <a:endParaRPr lang="en-US" sz="1200" b="1">
              <a:solidFill>
                <a:srgbClr val="0070C0"/>
              </a:solidFill>
              <a:latin typeface="Times New Roman" panose="02020603050405020304" pitchFamily="18" charset="0"/>
              <a:cs typeface="Times New Roman" panose="02020603050405020304" pitchFamily="18" charset="0"/>
            </a:endParaRPr>
          </a:p>
          <a:p>
            <a:pPr algn="ctr"/>
            <a:r>
              <a:rPr lang="vi-VN" sz="1200" b="1">
                <a:solidFill>
                  <a:srgbClr val="0070C0"/>
                </a:solidFill>
                <a:latin typeface="Times New Roman" panose="02020603050405020304" pitchFamily="18" charset="0"/>
                <a:cs typeface="Times New Roman" panose="02020603050405020304" pitchFamily="18" charset="0"/>
              </a:rPr>
              <a:t>(1000 ms)</a:t>
            </a:r>
            <a:endParaRPr lang="en-US" sz="1200" b="1">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pic>
        <p:nvPicPr>
          <p:cNvPr id="9" name="Picture 8"/>
          <p:cNvPicPr>
            <a:picLocks noChangeAspect="1"/>
          </p:cNvPicPr>
          <p:nvPr/>
        </p:nvPicPr>
        <p:blipFill>
          <a:blip r:embed="rId1"/>
          <a:stretch>
            <a:fillRect/>
          </a:stretch>
        </p:blipFill>
        <p:spPr>
          <a:xfrm>
            <a:off x="1768094" y="1687398"/>
            <a:ext cx="3096705" cy="4128940"/>
          </a:xfrm>
          <a:prstGeom prst="rect">
            <a:avLst/>
          </a:prstGeom>
          <a:ln w="19050">
            <a:solidFill>
              <a:srgbClr val="0070C0"/>
            </a:solidFill>
          </a:ln>
        </p:spPr>
      </p:pic>
      <p:pic>
        <p:nvPicPr>
          <p:cNvPr id="11" name="Picture 10"/>
          <p:cNvPicPr>
            <a:picLocks noChangeAspect="1"/>
          </p:cNvPicPr>
          <p:nvPr/>
        </p:nvPicPr>
        <p:blipFill>
          <a:blip r:embed="rId2"/>
          <a:stretch>
            <a:fillRect/>
          </a:stretch>
        </p:blipFill>
        <p:spPr>
          <a:xfrm>
            <a:off x="6915130" y="1687398"/>
            <a:ext cx="3096705" cy="4128940"/>
          </a:xfrm>
          <a:prstGeom prst="rect">
            <a:avLst/>
          </a:prstGeom>
          <a:ln w="19050">
            <a:solidFill>
              <a:srgbClr val="0070C0"/>
            </a:solidFill>
          </a:ln>
        </p:spPr>
      </p:pic>
      <p:sp>
        <p:nvSpPr>
          <p:cNvPr id="12" name="Text Box 1"/>
          <p:cNvSpPr txBox="1"/>
          <p:nvPr/>
        </p:nvSpPr>
        <p:spPr>
          <a:xfrm>
            <a:off x="2839899" y="6063071"/>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11: Mô hình thực nghiệm của hệ thống</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pic>
        <p:nvPicPr>
          <p:cNvPr id="6" name="Picture 5"/>
          <p:cNvPicPr>
            <a:picLocks noChangeAspect="1"/>
          </p:cNvPicPr>
          <p:nvPr/>
        </p:nvPicPr>
        <p:blipFill>
          <a:blip r:embed="rId1"/>
          <a:stretch>
            <a:fillRect/>
          </a:stretch>
        </p:blipFill>
        <p:spPr>
          <a:xfrm>
            <a:off x="887256" y="1498615"/>
            <a:ext cx="5830970" cy="4528000"/>
          </a:xfrm>
          <a:prstGeom prst="rect">
            <a:avLst/>
          </a:prstGeom>
          <a:ln w="19050">
            <a:solidFill>
              <a:srgbClr val="0070C0"/>
            </a:solidFill>
          </a:ln>
        </p:spPr>
      </p:pic>
      <p:pic>
        <p:nvPicPr>
          <p:cNvPr id="7" name="Picture 6"/>
          <p:cNvPicPr>
            <a:picLocks noChangeAspect="1"/>
          </p:cNvPicPr>
          <p:nvPr/>
        </p:nvPicPr>
        <p:blipFill>
          <a:blip r:embed="rId2"/>
          <a:stretch>
            <a:fillRect/>
          </a:stretch>
        </p:blipFill>
        <p:spPr>
          <a:xfrm>
            <a:off x="7880809" y="1517348"/>
            <a:ext cx="3648173" cy="4490535"/>
          </a:xfrm>
          <a:prstGeom prst="rect">
            <a:avLst/>
          </a:prstGeom>
          <a:ln w="19050">
            <a:solidFill>
              <a:srgbClr val="0070C0"/>
            </a:solidFill>
          </a:ln>
        </p:spPr>
      </p:pic>
      <p:sp>
        <p:nvSpPr>
          <p:cNvPr id="8" name="Text Box 1"/>
          <p:cNvSpPr txBox="1"/>
          <p:nvPr/>
        </p:nvSpPr>
        <p:spPr>
          <a:xfrm>
            <a:off x="1202010" y="6166765"/>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12: Giao diện hệ thống đọc cơ cấu chấp hành</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 Box 1"/>
          <p:cNvSpPr txBox="1"/>
          <p:nvPr/>
        </p:nvSpPr>
        <p:spPr>
          <a:xfrm>
            <a:off x="7409468" y="6158844"/>
            <a:ext cx="439873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13: Dữ liệu của hệ thống được lưu vào file csv</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4" name="Group 1993"/>
          <p:cNvGrpSpPr/>
          <p:nvPr/>
        </p:nvGrpSpPr>
        <p:grpSpPr>
          <a:xfrm>
            <a:off x="13287" y="1334088"/>
            <a:ext cx="12176388" cy="4999164"/>
            <a:chOff x="13287" y="1334088"/>
            <a:chExt cx="12176388" cy="4999164"/>
          </a:xfrm>
        </p:grpSpPr>
        <p:grpSp>
          <p:nvGrpSpPr>
            <p:cNvPr id="1995" name="Group 1994"/>
            <p:cNvGrpSpPr/>
            <p:nvPr/>
          </p:nvGrpSpPr>
          <p:grpSpPr>
            <a:xfrm>
              <a:off x="13287" y="1334088"/>
              <a:ext cx="12176388" cy="623553"/>
              <a:chOff x="7806" y="3191171"/>
              <a:chExt cx="12176388" cy="623553"/>
            </a:xfrm>
          </p:grpSpPr>
          <p:pic>
            <p:nvPicPr>
              <p:cNvPr id="2143" name="Graphic 214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144" name="Graphic 214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145" name="Graphic 214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146" name="Graphic 214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147" name="Graphic 214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148" name="Graphic 214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149" name="Graphic 214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150" name="Graphic 214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151" name="Graphic 215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152" name="Graphic 215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153" name="Graphic 215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154" name="Graphic 215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155" name="Graphic 215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156" name="Graphic 215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157" name="Graphic 215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158" name="Graphic 215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159" name="Graphic 215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160" name="Graphic 215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161" name="Graphic 216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162" name="Graphic 216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1996" name="Group 1995"/>
            <p:cNvGrpSpPr/>
            <p:nvPr/>
          </p:nvGrpSpPr>
          <p:grpSpPr>
            <a:xfrm>
              <a:off x="13287" y="1959175"/>
              <a:ext cx="12176388" cy="623553"/>
              <a:chOff x="7806" y="3191171"/>
              <a:chExt cx="12176388" cy="623553"/>
            </a:xfrm>
          </p:grpSpPr>
          <p:pic>
            <p:nvPicPr>
              <p:cNvPr id="2123" name="Graphic 212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124" name="Graphic 212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125" name="Graphic 212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126" name="Graphic 212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127" name="Graphic 212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128" name="Graphic 212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129" name="Graphic 212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130" name="Graphic 212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131" name="Graphic 213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132" name="Graphic 213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133" name="Graphic 213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134" name="Graphic 213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135" name="Graphic 213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136" name="Graphic 213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137" name="Graphic 213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138" name="Graphic 213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139" name="Graphic 213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140" name="Graphic 213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141" name="Graphic 214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142" name="Graphic 214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1997" name="Group 1996"/>
            <p:cNvGrpSpPr/>
            <p:nvPr/>
          </p:nvGrpSpPr>
          <p:grpSpPr>
            <a:xfrm>
              <a:off x="13287" y="2584262"/>
              <a:ext cx="12176388" cy="623553"/>
              <a:chOff x="7806" y="3191171"/>
              <a:chExt cx="12176388" cy="623553"/>
            </a:xfrm>
          </p:grpSpPr>
          <p:pic>
            <p:nvPicPr>
              <p:cNvPr id="2103" name="Graphic 210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104" name="Graphic 210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105" name="Graphic 210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106" name="Graphic 210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107" name="Graphic 210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108" name="Graphic 210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109" name="Graphic 210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110" name="Graphic 210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111" name="Graphic 211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112" name="Graphic 211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113" name="Graphic 211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114" name="Graphic 211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115" name="Graphic 211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116" name="Graphic 211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117" name="Graphic 211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118" name="Graphic 211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119" name="Graphic 211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120" name="Graphic 211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121" name="Graphic 212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122" name="Graphic 212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1998" name="Group 1997"/>
            <p:cNvGrpSpPr/>
            <p:nvPr/>
          </p:nvGrpSpPr>
          <p:grpSpPr>
            <a:xfrm>
              <a:off x="13287" y="3209349"/>
              <a:ext cx="12176388" cy="623553"/>
              <a:chOff x="7806" y="3191171"/>
              <a:chExt cx="12176388" cy="623553"/>
            </a:xfrm>
          </p:grpSpPr>
          <p:pic>
            <p:nvPicPr>
              <p:cNvPr id="2083" name="Graphic 208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084" name="Graphic 208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085" name="Graphic 208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086" name="Graphic 208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087" name="Graphic 208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088" name="Graphic 208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089" name="Graphic 208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090" name="Graphic 208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091" name="Graphic 209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092" name="Graphic 209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093" name="Graphic 209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094" name="Graphic 209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095" name="Graphic 209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096" name="Graphic 209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097" name="Graphic 209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098" name="Graphic 209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099" name="Graphic 209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100" name="Graphic 209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101" name="Graphic 210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102" name="Graphic 210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1999" name="Group 1998"/>
            <p:cNvGrpSpPr/>
            <p:nvPr/>
          </p:nvGrpSpPr>
          <p:grpSpPr>
            <a:xfrm>
              <a:off x="13287" y="3834436"/>
              <a:ext cx="12176388" cy="623553"/>
              <a:chOff x="7806" y="3191171"/>
              <a:chExt cx="12176388" cy="623553"/>
            </a:xfrm>
          </p:grpSpPr>
          <p:pic>
            <p:nvPicPr>
              <p:cNvPr id="2063" name="Graphic 206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064" name="Graphic 206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065" name="Graphic 206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066" name="Graphic 206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067" name="Graphic 206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068" name="Graphic 206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069" name="Graphic 206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070" name="Graphic 206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071" name="Graphic 207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072" name="Graphic 207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073" name="Graphic 207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074" name="Graphic 207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075" name="Graphic 207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076" name="Graphic 207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077" name="Graphic 207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078" name="Graphic 207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079" name="Graphic 207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080" name="Graphic 207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081" name="Graphic 208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082" name="Graphic 208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2000" name="Group 1999"/>
            <p:cNvGrpSpPr/>
            <p:nvPr/>
          </p:nvGrpSpPr>
          <p:grpSpPr>
            <a:xfrm>
              <a:off x="13287" y="4459523"/>
              <a:ext cx="12176388" cy="623553"/>
              <a:chOff x="7806" y="3191171"/>
              <a:chExt cx="12176388" cy="623553"/>
            </a:xfrm>
          </p:grpSpPr>
          <p:pic>
            <p:nvPicPr>
              <p:cNvPr id="2043" name="Graphic 204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044" name="Graphic 204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045" name="Graphic 204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046" name="Graphic 204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047" name="Graphic 204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048" name="Graphic 204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049" name="Graphic 204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050" name="Graphic 204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051" name="Graphic 205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052" name="Graphic 205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053" name="Graphic 205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054" name="Graphic 205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055" name="Graphic 205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056" name="Graphic 205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057" name="Graphic 205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058" name="Graphic 205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059" name="Graphic 205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060" name="Graphic 205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061" name="Graphic 206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062" name="Graphic 206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2001" name="Group 2000"/>
            <p:cNvGrpSpPr/>
            <p:nvPr/>
          </p:nvGrpSpPr>
          <p:grpSpPr>
            <a:xfrm>
              <a:off x="13287" y="5084610"/>
              <a:ext cx="12176388" cy="623553"/>
              <a:chOff x="7806" y="3191171"/>
              <a:chExt cx="12176388" cy="623553"/>
            </a:xfrm>
          </p:grpSpPr>
          <p:pic>
            <p:nvPicPr>
              <p:cNvPr id="2023" name="Graphic 202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024" name="Graphic 202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025" name="Graphic 202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026" name="Graphic 202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027" name="Graphic 202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028" name="Graphic 202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029" name="Graphic 202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030" name="Graphic 202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031" name="Graphic 203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032" name="Graphic 203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033" name="Graphic 203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034" name="Graphic 203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035" name="Graphic 203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036" name="Graphic 203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037" name="Graphic 203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038" name="Graphic 203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039" name="Graphic 203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040" name="Graphic 203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041" name="Graphic 204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042" name="Graphic 204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nvGrpSpPr>
            <p:cNvPr id="2002" name="Group 2001"/>
            <p:cNvGrpSpPr/>
            <p:nvPr/>
          </p:nvGrpSpPr>
          <p:grpSpPr>
            <a:xfrm>
              <a:off x="13287" y="5709699"/>
              <a:ext cx="12176388" cy="623553"/>
              <a:chOff x="7806" y="3191171"/>
              <a:chExt cx="12176388" cy="623553"/>
            </a:xfrm>
          </p:grpSpPr>
          <p:pic>
            <p:nvPicPr>
              <p:cNvPr id="2003" name="Graphic 200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06" y="3191171"/>
                <a:ext cx="630000" cy="623553"/>
              </a:xfrm>
              <a:prstGeom prst="rect">
                <a:avLst/>
              </a:prstGeom>
            </p:spPr>
          </p:pic>
          <p:pic>
            <p:nvPicPr>
              <p:cNvPr id="2004" name="Graphic 200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511" y="3191171"/>
                <a:ext cx="630000" cy="623553"/>
              </a:xfrm>
              <a:prstGeom prst="rect">
                <a:avLst/>
              </a:prstGeom>
            </p:spPr>
          </p:pic>
          <p:pic>
            <p:nvPicPr>
              <p:cNvPr id="2005" name="Graphic 200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23216" y="3191171"/>
                <a:ext cx="630000" cy="623553"/>
              </a:xfrm>
              <a:prstGeom prst="rect">
                <a:avLst/>
              </a:prstGeom>
            </p:spPr>
          </p:pic>
          <p:pic>
            <p:nvPicPr>
              <p:cNvPr id="2006" name="Graphic 200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30921" y="3191171"/>
                <a:ext cx="630000" cy="623553"/>
              </a:xfrm>
              <a:prstGeom prst="rect">
                <a:avLst/>
              </a:prstGeom>
            </p:spPr>
          </p:pic>
          <p:pic>
            <p:nvPicPr>
              <p:cNvPr id="2007" name="Graphic 200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38626" y="3191171"/>
                <a:ext cx="630000" cy="623553"/>
              </a:xfrm>
              <a:prstGeom prst="rect">
                <a:avLst/>
              </a:prstGeom>
            </p:spPr>
          </p:pic>
          <p:pic>
            <p:nvPicPr>
              <p:cNvPr id="2008" name="Graphic 200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46331" y="3191171"/>
                <a:ext cx="630000" cy="623553"/>
              </a:xfrm>
              <a:prstGeom prst="rect">
                <a:avLst/>
              </a:prstGeom>
            </p:spPr>
          </p:pic>
          <p:pic>
            <p:nvPicPr>
              <p:cNvPr id="2009" name="Graphic 200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4036" y="3191171"/>
                <a:ext cx="630000" cy="623553"/>
              </a:xfrm>
              <a:prstGeom prst="rect">
                <a:avLst/>
              </a:prstGeom>
            </p:spPr>
          </p:pic>
          <p:pic>
            <p:nvPicPr>
              <p:cNvPr id="2010" name="Graphic 200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61741" y="3191171"/>
                <a:ext cx="630000" cy="623553"/>
              </a:xfrm>
              <a:prstGeom prst="rect">
                <a:avLst/>
              </a:prstGeom>
            </p:spPr>
          </p:pic>
          <p:pic>
            <p:nvPicPr>
              <p:cNvPr id="2011" name="Graphic 201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9446" y="3191171"/>
                <a:ext cx="630000" cy="623553"/>
              </a:xfrm>
              <a:prstGeom prst="rect">
                <a:avLst/>
              </a:prstGeom>
            </p:spPr>
          </p:pic>
          <p:pic>
            <p:nvPicPr>
              <p:cNvPr id="2012" name="Graphic 201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7151" y="3191171"/>
                <a:ext cx="630000" cy="623553"/>
              </a:xfrm>
              <a:prstGeom prst="rect">
                <a:avLst/>
              </a:prstGeom>
            </p:spPr>
          </p:pic>
          <p:pic>
            <p:nvPicPr>
              <p:cNvPr id="2013" name="Graphic 2012"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84856" y="3191171"/>
                <a:ext cx="630000" cy="623553"/>
              </a:xfrm>
              <a:prstGeom prst="rect">
                <a:avLst/>
              </a:prstGeom>
            </p:spPr>
          </p:pic>
          <p:pic>
            <p:nvPicPr>
              <p:cNvPr id="2014" name="Graphic 2013"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92561" y="3191171"/>
                <a:ext cx="630000" cy="623553"/>
              </a:xfrm>
              <a:prstGeom prst="rect">
                <a:avLst/>
              </a:prstGeom>
            </p:spPr>
          </p:pic>
          <p:pic>
            <p:nvPicPr>
              <p:cNvPr id="2015" name="Graphic 2014"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00266" y="3191171"/>
                <a:ext cx="630000" cy="623553"/>
              </a:xfrm>
              <a:prstGeom prst="rect">
                <a:avLst/>
              </a:prstGeom>
            </p:spPr>
          </p:pic>
          <p:pic>
            <p:nvPicPr>
              <p:cNvPr id="2016" name="Graphic 2015"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7971" y="3191171"/>
                <a:ext cx="630000" cy="623553"/>
              </a:xfrm>
              <a:prstGeom prst="rect">
                <a:avLst/>
              </a:prstGeom>
            </p:spPr>
          </p:pic>
          <p:pic>
            <p:nvPicPr>
              <p:cNvPr id="2017" name="Graphic 2016"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15676" y="3191171"/>
                <a:ext cx="630000" cy="623553"/>
              </a:xfrm>
              <a:prstGeom prst="rect">
                <a:avLst/>
              </a:prstGeom>
            </p:spPr>
          </p:pic>
          <p:pic>
            <p:nvPicPr>
              <p:cNvPr id="2018" name="Graphic 2017"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3381" y="3191171"/>
                <a:ext cx="630000" cy="623553"/>
              </a:xfrm>
              <a:prstGeom prst="rect">
                <a:avLst/>
              </a:prstGeom>
            </p:spPr>
          </p:pic>
          <p:pic>
            <p:nvPicPr>
              <p:cNvPr id="2019" name="Graphic 2018"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31086" y="3191171"/>
                <a:ext cx="630000" cy="623553"/>
              </a:xfrm>
              <a:prstGeom prst="rect">
                <a:avLst/>
              </a:prstGeom>
            </p:spPr>
          </p:pic>
          <p:pic>
            <p:nvPicPr>
              <p:cNvPr id="2020" name="Graphic 2019"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38791" y="3191171"/>
                <a:ext cx="630000" cy="623553"/>
              </a:xfrm>
              <a:prstGeom prst="rect">
                <a:avLst/>
              </a:prstGeom>
            </p:spPr>
          </p:pic>
          <p:pic>
            <p:nvPicPr>
              <p:cNvPr id="2021" name="Graphic 2020"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46496" y="3191171"/>
                <a:ext cx="630000" cy="623553"/>
              </a:xfrm>
              <a:prstGeom prst="rect">
                <a:avLst/>
              </a:prstGeom>
            </p:spPr>
          </p:pic>
          <p:pic>
            <p:nvPicPr>
              <p:cNvPr id="2022" name="Graphic 2021" descr="Puzzle piece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54194" y="3191171"/>
                <a:ext cx="630000" cy="623553"/>
              </a:xfrm>
              <a:prstGeom prst="rect">
                <a:avLst/>
              </a:prstGeom>
            </p:spPr>
          </p:pic>
        </p:grpSp>
      </p:grpSp>
      <p:grpSp>
        <p:nvGrpSpPr>
          <p:cNvPr id="1063" name="Group 1062"/>
          <p:cNvGrpSpPr/>
          <p:nvPr/>
        </p:nvGrpSpPr>
        <p:grpSpPr>
          <a:xfrm>
            <a:off x="2282251" y="2973791"/>
            <a:ext cx="1883705" cy="2540236"/>
            <a:chOff x="2282251" y="2973791"/>
            <a:chExt cx="1883705" cy="2540236"/>
          </a:xfrm>
        </p:grpSpPr>
        <p:sp>
          <p:nvSpPr>
            <p:cNvPr id="1057" name="Rectangle: Rounded Corners 1056"/>
            <p:cNvSpPr/>
            <p:nvPr/>
          </p:nvSpPr>
          <p:spPr>
            <a:xfrm>
              <a:off x="2282251" y="3333791"/>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Cơ sở lý thuyết và giao tiếp modbus</a:t>
              </a:r>
              <a:endParaRPr lang="en-US" sz="2400">
                <a:solidFill>
                  <a:srgbClr val="0070C0"/>
                </a:solidFill>
              </a:endParaRPr>
            </a:p>
          </p:txBody>
        </p:sp>
        <p:sp>
          <p:nvSpPr>
            <p:cNvPr id="1142" name="Google Shape;2847;p65"/>
            <p:cNvSpPr/>
            <p:nvPr/>
          </p:nvSpPr>
          <p:spPr>
            <a:xfrm>
              <a:off x="286410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grpSp>
      <p:sp>
        <p:nvSpPr>
          <p:cNvPr id="1069" name="Slide Number Placeholder 1"/>
          <p:cNvSpPr txBox="1"/>
          <p:nvPr/>
        </p:nvSpPr>
        <p:spPr>
          <a:xfrm>
            <a:off x="10563849" y="63059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2E8D38-D2CF-46A3-ACCC-B8402A0F5B8A}" type="slidenum">
              <a:rPr lang="en-US" smtClean="0"/>
            </a:fld>
            <a:endParaRPr lang="en-US"/>
          </a:p>
        </p:txBody>
      </p:sp>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TextBox 2"/>
          <p:cNvSpPr txBox="1"/>
          <p:nvPr/>
        </p:nvSpPr>
        <p:spPr>
          <a:xfrm>
            <a:off x="772998" y="408807"/>
            <a:ext cx="6070862" cy="584775"/>
          </a:xfrm>
          <a:prstGeom prst="rect">
            <a:avLst/>
          </a:prstGeom>
          <a:noFill/>
        </p:spPr>
        <p:txBody>
          <a:bodyPr wrap="square" rtlCol="0">
            <a:spAutoFit/>
          </a:bodyPr>
          <a:lstStyle/>
          <a:p>
            <a:r>
              <a:rPr lang="vi-VN" sz="3200" b="1">
                <a:solidFill>
                  <a:schemeClr val="bg1"/>
                </a:solidFill>
                <a:cs typeface="Times New Roman" panose="02020603050405020304" pitchFamily="18" charset="0"/>
              </a:rPr>
              <a:t>NỘI DUNG TRÌNH BÀY</a:t>
            </a:r>
            <a:endParaRPr lang="en-US" sz="3200" b="1">
              <a:solidFill>
                <a:schemeClr val="bg1"/>
              </a:solidFill>
              <a:cs typeface="Times New Roman" panose="02020603050405020304" pitchFamily="18" charset="0"/>
            </a:endParaRPr>
          </a:p>
        </p:txBody>
      </p:sp>
      <p:grpSp>
        <p:nvGrpSpPr>
          <p:cNvPr id="1062" name="Group 1061"/>
          <p:cNvGrpSpPr/>
          <p:nvPr/>
        </p:nvGrpSpPr>
        <p:grpSpPr>
          <a:xfrm>
            <a:off x="392357" y="1870548"/>
            <a:ext cx="1883705" cy="2545178"/>
            <a:chOff x="392357" y="1870548"/>
            <a:chExt cx="1883705" cy="2545178"/>
          </a:xfrm>
        </p:grpSpPr>
        <p:sp>
          <p:nvSpPr>
            <p:cNvPr id="1147" name="Rectangle: Rounded Corners 1146"/>
            <p:cNvSpPr/>
            <p:nvPr/>
          </p:nvSpPr>
          <p:spPr>
            <a:xfrm>
              <a:off x="392357" y="2235490"/>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Tổng quan</a:t>
              </a:r>
              <a:endParaRPr lang="vi-VN" sz="2400">
                <a:solidFill>
                  <a:srgbClr val="0070C0"/>
                </a:solidFill>
              </a:endParaRPr>
            </a:p>
          </p:txBody>
        </p:sp>
        <p:sp>
          <p:nvSpPr>
            <p:cNvPr id="1141" name="Google Shape;2847;p65"/>
            <p:cNvSpPr/>
            <p:nvPr/>
          </p:nvSpPr>
          <p:spPr>
            <a:xfrm>
              <a:off x="97657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grpSp>
      <p:grpSp>
        <p:nvGrpSpPr>
          <p:cNvPr id="1064" name="Group 1063"/>
          <p:cNvGrpSpPr/>
          <p:nvPr/>
        </p:nvGrpSpPr>
        <p:grpSpPr>
          <a:xfrm>
            <a:off x="4165956" y="1870548"/>
            <a:ext cx="1883705" cy="2540236"/>
            <a:chOff x="4165956" y="1870548"/>
            <a:chExt cx="1883705" cy="2540236"/>
          </a:xfrm>
        </p:grpSpPr>
        <p:sp>
          <p:nvSpPr>
            <p:cNvPr id="1058" name="Rectangle: Rounded Corners 1057"/>
            <p:cNvSpPr/>
            <p:nvPr/>
          </p:nvSpPr>
          <p:spPr>
            <a:xfrm>
              <a:off x="4165956" y="2230548"/>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Thiết kế hệ thống</a:t>
              </a:r>
              <a:endParaRPr lang="en-US" sz="2400">
                <a:solidFill>
                  <a:srgbClr val="0070C0"/>
                </a:solidFill>
              </a:endParaRPr>
            </a:p>
          </p:txBody>
        </p:sp>
        <p:sp>
          <p:nvSpPr>
            <p:cNvPr id="1143" name="Google Shape;2847;p65"/>
            <p:cNvSpPr/>
            <p:nvPr/>
          </p:nvSpPr>
          <p:spPr>
            <a:xfrm>
              <a:off x="475163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grpSp>
      <p:grpSp>
        <p:nvGrpSpPr>
          <p:cNvPr id="1065" name="Group 1064"/>
          <p:cNvGrpSpPr/>
          <p:nvPr/>
        </p:nvGrpSpPr>
        <p:grpSpPr>
          <a:xfrm>
            <a:off x="6043472" y="2973791"/>
            <a:ext cx="1883705" cy="2540236"/>
            <a:chOff x="6043472" y="2973791"/>
            <a:chExt cx="1883705" cy="2540236"/>
          </a:xfrm>
        </p:grpSpPr>
        <p:sp>
          <p:nvSpPr>
            <p:cNvPr id="1059" name="Rectangle: Rounded Corners 1058"/>
            <p:cNvSpPr/>
            <p:nvPr/>
          </p:nvSpPr>
          <p:spPr>
            <a:xfrm>
              <a:off x="6043472" y="3333791"/>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Giao diện giám sát và điều khiển</a:t>
              </a:r>
              <a:endParaRPr lang="en-US" sz="2400">
                <a:solidFill>
                  <a:srgbClr val="0070C0"/>
                </a:solidFill>
              </a:endParaRPr>
            </a:p>
          </p:txBody>
        </p:sp>
        <p:sp>
          <p:nvSpPr>
            <p:cNvPr id="1144" name="Google Shape;2847;p65"/>
            <p:cNvSpPr/>
            <p:nvPr/>
          </p:nvSpPr>
          <p:spPr>
            <a:xfrm>
              <a:off x="663916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grpSp>
      <p:grpSp>
        <p:nvGrpSpPr>
          <p:cNvPr id="1066" name="Group 1065"/>
          <p:cNvGrpSpPr/>
          <p:nvPr/>
        </p:nvGrpSpPr>
        <p:grpSpPr>
          <a:xfrm>
            <a:off x="7933366" y="1870548"/>
            <a:ext cx="1883705" cy="2535294"/>
            <a:chOff x="7933366" y="1870548"/>
            <a:chExt cx="1883705" cy="2535294"/>
          </a:xfrm>
        </p:grpSpPr>
        <p:sp>
          <p:nvSpPr>
            <p:cNvPr id="1060" name="Rectangle: Rounded Corners 1059"/>
            <p:cNvSpPr/>
            <p:nvPr/>
          </p:nvSpPr>
          <p:spPr>
            <a:xfrm>
              <a:off x="7933366" y="2225606"/>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Kết quả và đánh giá</a:t>
              </a:r>
              <a:endParaRPr lang="en-US" sz="2400">
                <a:solidFill>
                  <a:srgbClr val="0070C0"/>
                </a:solidFill>
              </a:endParaRPr>
            </a:p>
          </p:txBody>
        </p:sp>
        <p:sp>
          <p:nvSpPr>
            <p:cNvPr id="1145" name="Google Shape;2847;p65"/>
            <p:cNvSpPr/>
            <p:nvPr/>
          </p:nvSpPr>
          <p:spPr>
            <a:xfrm>
              <a:off x="852669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grpSp>
      <p:grpSp>
        <p:nvGrpSpPr>
          <p:cNvPr id="1067" name="Group 1066"/>
          <p:cNvGrpSpPr/>
          <p:nvPr/>
        </p:nvGrpSpPr>
        <p:grpSpPr>
          <a:xfrm>
            <a:off x="9817071" y="2973791"/>
            <a:ext cx="1883705" cy="2535294"/>
            <a:chOff x="9817071" y="2973791"/>
            <a:chExt cx="1883705" cy="2535294"/>
          </a:xfrm>
        </p:grpSpPr>
        <p:sp>
          <p:nvSpPr>
            <p:cNvPr id="1061" name="Rectangle: Rounded Corners 1060"/>
            <p:cNvSpPr/>
            <p:nvPr/>
          </p:nvSpPr>
          <p:spPr>
            <a:xfrm>
              <a:off x="9817071" y="3328849"/>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Kết luận</a:t>
              </a:r>
              <a:endParaRPr lang="en-US" sz="2400">
                <a:solidFill>
                  <a:srgbClr val="0070C0"/>
                </a:solidFill>
              </a:endParaRPr>
            </a:p>
          </p:txBody>
        </p:sp>
        <p:sp>
          <p:nvSpPr>
            <p:cNvPr id="1146" name="Google Shape;2847;p65"/>
            <p:cNvSpPr/>
            <p:nvPr/>
          </p:nvSpPr>
          <p:spPr>
            <a:xfrm>
              <a:off x="10414223"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06</a:t>
              </a:r>
              <a:endParaRPr sz="2400" b="1">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sp>
        <p:nvSpPr>
          <p:cNvPr id="5" name="Rectangle: Rounded Corners 4"/>
          <p:cNvSpPr/>
          <p:nvPr/>
        </p:nvSpPr>
        <p:spPr>
          <a:xfrm>
            <a:off x="1008668" y="1753385"/>
            <a:ext cx="9737889" cy="4374037"/>
          </a:xfrm>
          <a:prstGeom prst="round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b="1">
                <a:solidFill>
                  <a:srgbClr val="0070C0"/>
                </a:solidFill>
                <a:latin typeface="Times New Roman" panose="02020603050405020304" pitchFamily="18" charset="0"/>
                <a:cs typeface="Times New Roman" panose="02020603050405020304" pitchFamily="18" charset="0"/>
              </a:rPr>
              <a:t>Kết quả hệ thống</a:t>
            </a:r>
            <a:endParaRPr lang="vi-VN" b="1">
              <a:solidFill>
                <a:srgbClr val="0070C0"/>
              </a:solidFill>
              <a:latin typeface="Times New Roman" panose="02020603050405020304" pitchFamily="18" charset="0"/>
              <a:cs typeface="Times New Roman" panose="02020603050405020304" pitchFamily="18" charset="0"/>
            </a:endParaRPr>
          </a:p>
          <a:p>
            <a:pPr algn="just"/>
            <a:r>
              <a:rPr lang="vi-VN">
                <a:solidFill>
                  <a:srgbClr val="0070C0"/>
                </a:solidFill>
                <a:latin typeface="Times New Roman" panose="02020603050405020304" pitchFamily="18" charset="0"/>
                <a:cs typeface="Times New Roman" panose="02020603050405020304" pitchFamily="18" charset="0"/>
              </a:rPr>
              <a:t>Hệ thống giám sát nhà thông minh vận hành ổn định. Các cảm biến đọc dữ liệu chính xác, các thiết bị chấp hành phản hồi nhanh chóng và đường truyền Modbus RTU duy trì kết nối ổn định.</a:t>
            </a:r>
            <a:endParaRPr lang="vi-VN">
              <a:solidFill>
                <a:srgbClr val="0070C0"/>
              </a:solidFill>
              <a:latin typeface="Times New Roman" panose="02020603050405020304" pitchFamily="18" charset="0"/>
              <a:cs typeface="Times New Roman" panose="02020603050405020304" pitchFamily="18" charset="0"/>
            </a:endParaRPr>
          </a:p>
          <a:p>
            <a:pPr algn="just"/>
            <a:r>
              <a:rPr lang="vi-VN" b="1">
                <a:solidFill>
                  <a:srgbClr val="0070C0"/>
                </a:solidFill>
                <a:latin typeface="Times New Roman" panose="02020603050405020304" pitchFamily="18" charset="0"/>
                <a:cs typeface="Times New Roman" panose="02020603050405020304" pitchFamily="18" charset="0"/>
              </a:rPr>
              <a:t>Giao diện người dùng</a:t>
            </a:r>
            <a:endParaRPr lang="vi-VN" b="1">
              <a:solidFill>
                <a:srgbClr val="0070C0"/>
              </a:solidFill>
              <a:latin typeface="Times New Roman" panose="02020603050405020304" pitchFamily="18" charset="0"/>
              <a:cs typeface="Times New Roman" panose="02020603050405020304" pitchFamily="18" charset="0"/>
            </a:endParaRPr>
          </a:p>
          <a:p>
            <a:pPr algn="just"/>
            <a:r>
              <a:rPr lang="vi-VN">
                <a:solidFill>
                  <a:srgbClr val="0070C0"/>
                </a:solidFill>
                <a:latin typeface="Times New Roman" panose="02020603050405020304" pitchFamily="18" charset="0"/>
                <a:cs typeface="Times New Roman" panose="02020603050405020304" pitchFamily="18" charset="0"/>
              </a:rPr>
              <a:t>Giao diện được xây dựng bằng QT5 Designer trực quan, dễ sử dụng. Người dùng có thể vừa giám sát dữ liệu vừa thực hiện điều khiển thiết bị trên cùng một màn hình.</a:t>
            </a:r>
            <a:endParaRPr lang="vi-VN">
              <a:solidFill>
                <a:srgbClr val="0070C0"/>
              </a:solidFill>
              <a:latin typeface="Times New Roman" panose="02020603050405020304" pitchFamily="18" charset="0"/>
              <a:cs typeface="Times New Roman" panose="02020603050405020304" pitchFamily="18" charset="0"/>
            </a:endParaRPr>
          </a:p>
          <a:p>
            <a:pPr algn="just"/>
            <a:r>
              <a:rPr lang="vi-VN" b="1">
                <a:solidFill>
                  <a:srgbClr val="0070C0"/>
                </a:solidFill>
                <a:latin typeface="Times New Roman" panose="02020603050405020304" pitchFamily="18" charset="0"/>
                <a:cs typeface="Times New Roman" panose="02020603050405020304" pitchFamily="18" charset="0"/>
              </a:rPr>
              <a:t>Lưu trữ và phân tích dữ liệu</a:t>
            </a:r>
            <a:endParaRPr lang="vi-VN" b="1">
              <a:solidFill>
                <a:srgbClr val="0070C0"/>
              </a:solidFill>
              <a:latin typeface="Times New Roman" panose="02020603050405020304" pitchFamily="18" charset="0"/>
              <a:cs typeface="Times New Roman" panose="02020603050405020304" pitchFamily="18" charset="0"/>
            </a:endParaRPr>
          </a:p>
          <a:p>
            <a:pPr algn="just"/>
            <a:r>
              <a:rPr lang="vi-VN">
                <a:solidFill>
                  <a:srgbClr val="0070C0"/>
                </a:solidFill>
                <a:latin typeface="Times New Roman" panose="02020603050405020304" pitchFamily="18" charset="0"/>
                <a:cs typeface="Times New Roman" panose="02020603050405020304" pitchFamily="18" charset="0"/>
              </a:rPr>
              <a:t>Hệ thống bổ sung chức năng lưu trữ dữ liệu cảm biến theo thời gian. Thông tin được ghi lại đầy đủ, có thể xuất ra báo cáo hoặc vẽ biểu đồ biến thiên các thông số môi trường.</a:t>
            </a:r>
            <a:endParaRPr lang="vi-VN">
              <a:solidFill>
                <a:srgbClr val="0070C0"/>
              </a:solidFill>
              <a:latin typeface="Times New Roman" panose="02020603050405020304" pitchFamily="18" charset="0"/>
              <a:cs typeface="Times New Roman" panose="02020603050405020304" pitchFamily="18" charset="0"/>
            </a:endParaRPr>
          </a:p>
          <a:p>
            <a:pPr algn="just"/>
            <a:r>
              <a:rPr lang="vi-VN" b="1">
                <a:solidFill>
                  <a:srgbClr val="0070C0"/>
                </a:solidFill>
                <a:latin typeface="Times New Roman" panose="02020603050405020304" pitchFamily="18" charset="0"/>
                <a:cs typeface="Times New Roman" panose="02020603050405020304" pitchFamily="18" charset="0"/>
              </a:rPr>
              <a:t>Khả năng mở rộng</a:t>
            </a:r>
            <a:endParaRPr lang="vi-VN" b="1">
              <a:solidFill>
                <a:srgbClr val="0070C0"/>
              </a:solidFill>
              <a:latin typeface="Times New Roman" panose="02020603050405020304" pitchFamily="18" charset="0"/>
              <a:cs typeface="Times New Roman" panose="02020603050405020304" pitchFamily="18" charset="0"/>
            </a:endParaRPr>
          </a:p>
          <a:p>
            <a:pPr algn="just"/>
            <a:r>
              <a:rPr lang="vi-VN">
                <a:solidFill>
                  <a:srgbClr val="0070C0"/>
                </a:solidFill>
                <a:latin typeface="Times New Roman" panose="02020603050405020304" pitchFamily="18" charset="0"/>
                <a:cs typeface="Times New Roman" panose="02020603050405020304" pitchFamily="18" charset="0"/>
              </a:rPr>
              <a:t>Nhờ lưu trữ lịch sử, hệ thống có thể phục vụ các bài toán giám sát dài hạn, phân tích xu hướng hoặc thiết lập cơ chế cảnh báo sớm khi phát hiện thông số bất thường.</a:t>
            </a:r>
            <a:endParaRPr lang="vi-VN">
              <a:solidFill>
                <a:srgbClr val="0070C0"/>
              </a:solidFill>
              <a:latin typeface="Times New Roman" panose="02020603050405020304" pitchFamily="18" charset="0"/>
              <a:cs typeface="Times New Roman" panose="02020603050405020304" pitchFamily="18" charset="0"/>
            </a:endParaRPr>
          </a:p>
          <a:p>
            <a:pPr algn="just"/>
            <a:endParaRPr lang="en-US">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sp>
        <p:nvSpPr>
          <p:cNvPr id="5" name="Rectangle: Rounded Corners 4"/>
          <p:cNvSpPr/>
          <p:nvPr/>
        </p:nvSpPr>
        <p:spPr>
          <a:xfrm>
            <a:off x="1008668" y="1753385"/>
            <a:ext cx="9737889" cy="4374037"/>
          </a:xfrm>
          <a:prstGeom prst="round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600" b="1">
                <a:solidFill>
                  <a:srgbClr val="0070C0"/>
                </a:solidFill>
                <a:latin typeface="Times New Roman" panose="02020603050405020304" pitchFamily="18" charset="0"/>
                <a:cs typeface="Times New Roman" panose="02020603050405020304" pitchFamily="18" charset="0"/>
              </a:rPr>
              <a:t>Độ ổn định truyền nhận</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Trong quá trình thử nghiệm, hệ thống truyền nhận dữ liệu giữa các node ESP32 và phần mềm giám sát hoạt động ổn định. Không ghi nhận hiện tượng mất gói hay sai lệch dữ liệu đáng kể. Việc áp dụng giao thức Modbus RTU giúp duy trì tính đồng bộ và đảm bảo dữ liệu cảm biến được cập nhật đều đặn lên giao diện hiển thị.</a:t>
            </a:r>
            <a:endParaRPr lang="vi-VN" sz="1600">
              <a:solidFill>
                <a:srgbClr val="0070C0"/>
              </a:solidFill>
              <a:latin typeface="Times New Roman" panose="02020603050405020304" pitchFamily="18" charset="0"/>
              <a:cs typeface="Times New Roman" panose="02020603050405020304" pitchFamily="18" charset="0"/>
            </a:endParaRPr>
          </a:p>
          <a:p>
            <a:pPr algn="just"/>
            <a:r>
              <a:rPr lang="vi-VN" sz="1600" b="1">
                <a:solidFill>
                  <a:srgbClr val="0070C0"/>
                </a:solidFill>
                <a:latin typeface="Times New Roman" panose="02020603050405020304" pitchFamily="18" charset="0"/>
                <a:cs typeface="Times New Roman" panose="02020603050405020304" pitchFamily="18" charset="0"/>
              </a:rPr>
              <a:t>Độ trễ cảm biến</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Dù hệ thống truyền nhận ổn định, cảm biến khói MQ2 và cảm biến nhiệt độ DHT11 vẫn tồn tại độ trễ nhất định. Khi loại bỏ nguồn nhiệt hoặc nguồn khói/gas ra khỏi khu vực đo, giá trị hiển thị vẫn duy trì ở mức cao thêm khoảng 1 giây trước khi trở lại bình thường.</a:t>
            </a:r>
            <a:endParaRPr lang="vi-VN" sz="1600">
              <a:solidFill>
                <a:srgbClr val="0070C0"/>
              </a:solidFill>
              <a:latin typeface="Times New Roman" panose="02020603050405020304" pitchFamily="18" charset="0"/>
              <a:cs typeface="Times New Roman" panose="02020603050405020304" pitchFamily="18" charset="0"/>
            </a:endParaRPr>
          </a:p>
          <a:p>
            <a:pPr algn="just"/>
            <a:r>
              <a:rPr lang="vi-VN" sz="1600" b="1">
                <a:solidFill>
                  <a:srgbClr val="0070C0"/>
                </a:solidFill>
                <a:latin typeface="Times New Roman" panose="02020603050405020304" pitchFamily="18" charset="0"/>
                <a:cs typeface="Times New Roman" panose="02020603050405020304" pitchFamily="18" charset="0"/>
              </a:rPr>
              <a:t>Nguyên nhân độ trễ</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Hiện tượng này có thể xuất phát từ đặc tính vật lý của cảm biến — cần thời gian để nguội hoặc để không khí trở về trạng thái bình thường. Ngoài ra, chu kỳ lấy mẫu và gửi dữ liệu của hệ thống cũng góp phần tạo ra độ trễ này.</a:t>
            </a:r>
            <a:endParaRPr lang="vi-VN" sz="1600">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Độ trễ này không ảnh hưởng nhiều đến khả năng phát hiện và cảnh báo của hệ thống. Các cảm biến khác, như cảm biến hồng ngoại và trạng thái cửa servo, vẫn phản hồi gần như tức thời, giúp hệ thống duy trì độ ổn định và hiệu quả cao trong giám sát thực tế.</a:t>
            </a:r>
            <a:endParaRPr lang="vi-VN" sz="1600">
              <a:solidFill>
                <a:srgbClr val="0070C0"/>
              </a:solidFill>
              <a:latin typeface="Times New Roman" panose="02020603050405020304" pitchFamily="18" charset="0"/>
              <a:cs typeface="Times New Roman" panose="02020603050405020304" pitchFamily="18" charset="0"/>
            </a:endParaRPr>
          </a:p>
          <a:p>
            <a:pPr algn="just"/>
            <a:endParaRPr lang="vi-VN" sz="160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61667"/>
            <a:ext cx="5890616"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luận</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06</a:t>
            </a:r>
            <a:endParaRPr sz="2400" b="1">
              <a:solidFill>
                <a:schemeClr val="bg1"/>
              </a:solidFill>
            </a:endParaRPr>
          </a:p>
        </p:txBody>
      </p:sp>
      <p:sp>
        <p:nvSpPr>
          <p:cNvPr id="5" name="Rectangle 4"/>
          <p:cNvSpPr/>
          <p:nvPr/>
        </p:nvSpPr>
        <p:spPr>
          <a:xfrm>
            <a:off x="329938" y="1640264"/>
            <a:ext cx="11340446" cy="427976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600" b="1">
                <a:solidFill>
                  <a:srgbClr val="0070C0"/>
                </a:solidFill>
                <a:latin typeface="Times New Roman" panose="02020603050405020304" pitchFamily="18" charset="0"/>
                <a:cs typeface="Times New Roman" panose="02020603050405020304" pitchFamily="18" charset="0"/>
              </a:rPr>
              <a:t>Đánh giá hiệu quả hoạt động</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Hệ thống điều khiển và giám sát nhà thông minh sử dụng giao tiếp Modbus RTU đã được triển khai đầy đủ cả phần cứng và phần mềm. Các thiết bị trong hai phòng được kết nối và điều khiển tập trung qua giao diện Qt5 Designer, đồng thời giá trị cảm biến được kiểm chứng bằng phần mềm Modbus Poll để đảm bảo tính chính xác của dữ liệu truyền nhận. Kết quả thử nghiệm cho thấy hệ thống hoạt động ổn định, đáp ứng tốt yêu cầu điều khiển và giám sát.</a:t>
            </a:r>
            <a:endParaRPr lang="vi-VN" sz="1600">
              <a:solidFill>
                <a:srgbClr val="0070C0"/>
              </a:solidFill>
              <a:latin typeface="Times New Roman" panose="02020603050405020304" pitchFamily="18" charset="0"/>
              <a:cs typeface="Times New Roman" panose="02020603050405020304" pitchFamily="18" charset="0"/>
            </a:endParaRPr>
          </a:p>
          <a:p>
            <a:pPr algn="just"/>
            <a:r>
              <a:rPr lang="vi-VN" sz="1600" b="1">
                <a:solidFill>
                  <a:srgbClr val="0070C0"/>
                </a:solidFill>
                <a:latin typeface="Times New Roman" panose="02020603050405020304" pitchFamily="18" charset="0"/>
                <a:cs typeface="Times New Roman" panose="02020603050405020304" pitchFamily="18" charset="0"/>
              </a:rPr>
              <a:t>Nhận xét về tính năng</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Các chức năng chính như phát hiện chuyển động bằng cảm biến IR, điều khiển servo mô phỏng cửa tự động, kích hoạt còi buzzer, cũng như đọc và hiển thị dữ liệu từ cảm biến MQ2, DHT11 và LCD I2C đều hoạt động chính xác. Thông tin được hiển thị rõ ràng, giúp người dùng dễ dàng theo dõi tình trạng môi trường và trạng thái thiết bị. Sự kết hợp này mang lại tính trực quan cao và khả năng ứng dụng thực tế tốt.</a:t>
            </a:r>
            <a:endParaRPr lang="vi-VN" sz="1600">
              <a:solidFill>
                <a:srgbClr val="0070C0"/>
              </a:solidFill>
              <a:latin typeface="Times New Roman" panose="02020603050405020304" pitchFamily="18" charset="0"/>
              <a:cs typeface="Times New Roman" panose="02020603050405020304" pitchFamily="18" charset="0"/>
            </a:endParaRPr>
          </a:p>
          <a:p>
            <a:pPr algn="just"/>
            <a:r>
              <a:rPr lang="vi-VN" sz="1600" b="1">
                <a:solidFill>
                  <a:srgbClr val="0070C0"/>
                </a:solidFill>
                <a:latin typeface="Times New Roman" panose="02020603050405020304" pitchFamily="18" charset="0"/>
                <a:cs typeface="Times New Roman" panose="02020603050405020304" pitchFamily="18" charset="0"/>
              </a:rPr>
              <a:t>Hạn chế và tiềm năng cải tiến</a:t>
            </a:r>
            <a:endParaRPr lang="vi-VN" sz="1600" b="1">
              <a:solidFill>
                <a:srgbClr val="0070C0"/>
              </a:solidFill>
              <a:latin typeface="Times New Roman" panose="02020603050405020304" pitchFamily="18" charset="0"/>
              <a:cs typeface="Times New Roman" panose="02020603050405020304" pitchFamily="18" charset="0"/>
            </a:endParaRPr>
          </a:p>
          <a:p>
            <a:pPr algn="just"/>
            <a:r>
              <a:rPr lang="vi-VN" sz="1600">
                <a:solidFill>
                  <a:srgbClr val="0070C0"/>
                </a:solidFill>
                <a:latin typeface="Times New Roman" panose="02020603050405020304" pitchFamily="18" charset="0"/>
                <a:cs typeface="Times New Roman" panose="02020603050405020304" pitchFamily="18" charset="0"/>
              </a:rPr>
              <a:t>Một số hạn chế vẫn tồn tại, đặc biệt là độ trễ khoảng 1 giây khi cảm biến khói hoặc nhiệt độ phản ứng với thay đổi môi trường đột ngột. Khi nguồn nhiệt hoặc khí bị loại bỏ, giá trị đo vẫn duy trì ở mức cao trong thời gian ngắn do đặc tính vật lý của cảm biến và quá trình xử lý dữ liệu. Mặc dù vậy, hệ thống đã đạt mục tiêu đề ra, đảm bảo độ ổn định, độ tin cậy và khả năng mở rộng. Trong tương lai, có thể tích hợp thêm nhiều thiết bị và cảm biến để đáp ứng nhu cầu của mô hình nhà thông minh hiện đại.</a:t>
            </a:r>
            <a:endParaRPr lang="vi-VN" sz="1600">
              <a:solidFill>
                <a:srgbClr val="0070C0"/>
              </a:solidFill>
              <a:latin typeface="Times New Roman" panose="02020603050405020304" pitchFamily="18" charset="0"/>
              <a:cs typeface="Times New Roman" panose="02020603050405020304" pitchFamily="18" charset="0"/>
            </a:endParaRPr>
          </a:p>
          <a:p>
            <a:pPr algn="just"/>
            <a:endParaRPr lang="en-US" sz="160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4" name="Google Shape;2785;p65"/>
          <p:cNvSpPr txBox="1"/>
          <p:nvPr/>
        </p:nvSpPr>
        <p:spPr>
          <a:xfrm>
            <a:off x="3132055" y="2736130"/>
            <a:ext cx="5927889" cy="138574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vi-VN" sz="8000" b="1">
                <a:solidFill>
                  <a:srgbClr val="00FFFF"/>
                </a:solidFill>
                <a:latin typeface="Dancing Script SemiBold" pitchFamily="2" charset="0"/>
                <a:ea typeface="Calibri" panose="020F0502020204030204" pitchFamily="34" charset="0"/>
                <a:cs typeface="Calibri" panose="020F0502020204030204" pitchFamily="34" charset="0"/>
              </a:rPr>
              <a:t>THANK YOU.</a:t>
            </a:r>
            <a:endParaRPr lang="en-US" sz="8000" b="1">
              <a:solidFill>
                <a:srgbClr val="00FFFF"/>
              </a:solidFill>
              <a:latin typeface="Dancing Script SemiBold" pitchFamily="2" charset="0"/>
              <a:ea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1000380"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Tổng quan</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6" name="TextBox 5"/>
          <p:cNvSpPr txBox="1"/>
          <p:nvPr/>
        </p:nvSpPr>
        <p:spPr>
          <a:xfrm>
            <a:off x="1185204" y="1419491"/>
            <a:ext cx="2619515"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Giới thiệu đề tài:</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11" name="Rectangle: Rounded Corners 10"/>
          <p:cNvSpPr/>
          <p:nvPr/>
        </p:nvSpPr>
        <p:spPr>
          <a:xfrm>
            <a:off x="750407" y="2173547"/>
            <a:ext cx="3189542" cy="3978641"/>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a:solidFill>
                  <a:srgbClr val="0070C0"/>
                </a:solidFill>
                <a:latin typeface="+mj-lt"/>
              </a:rPr>
              <a:t>Đề tài tập trung triển khai </a:t>
            </a:r>
            <a:r>
              <a:rPr lang="vi-VN" sz="1600" b="1">
                <a:solidFill>
                  <a:srgbClr val="0070C0"/>
                </a:solidFill>
                <a:latin typeface="+mj-lt"/>
              </a:rPr>
              <a:t>một mô hình thực nghiệm nhà thông minh</a:t>
            </a:r>
            <a:r>
              <a:rPr lang="vi-VN" sz="1600">
                <a:solidFill>
                  <a:srgbClr val="0070C0"/>
                </a:solidFill>
                <a:latin typeface="+mj-lt"/>
              </a:rPr>
              <a:t> với đầy đủ phần cứng cảm biến, thiết bị chấp hành và hệ thống điều khiển. Các thành phần được kết nối thông qua </a:t>
            </a:r>
            <a:r>
              <a:rPr lang="vi-VN" sz="1600" b="1">
                <a:solidFill>
                  <a:srgbClr val="0070C0"/>
                </a:solidFill>
                <a:latin typeface="+mj-lt"/>
              </a:rPr>
              <a:t>mạng Modbus RTU</a:t>
            </a:r>
            <a:endParaRPr lang="en-US" sz="1600">
              <a:solidFill>
                <a:srgbClr val="0070C0"/>
              </a:solidFill>
              <a:latin typeface="+mj-lt"/>
              <a:cs typeface="Times New Roman" panose="02020603050405020304" pitchFamily="18" charset="0"/>
            </a:endParaRPr>
          </a:p>
        </p:txBody>
      </p:sp>
      <p:sp>
        <p:nvSpPr>
          <p:cNvPr id="12" name="Rectangle: Rounded Corners 11"/>
          <p:cNvSpPr/>
          <p:nvPr/>
        </p:nvSpPr>
        <p:spPr>
          <a:xfrm>
            <a:off x="4501230" y="2173547"/>
            <a:ext cx="3189542" cy="3978641"/>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a:solidFill>
                  <a:srgbClr val="0070C0"/>
                </a:solidFill>
                <a:latin typeface="+mj-lt"/>
              </a:rPr>
              <a:t>Trong mô hình, </a:t>
            </a:r>
            <a:r>
              <a:rPr lang="vi-VN" sz="1600" b="1">
                <a:solidFill>
                  <a:srgbClr val="0070C0"/>
                </a:solidFill>
                <a:latin typeface="+mj-lt"/>
              </a:rPr>
              <a:t>ESP32</a:t>
            </a:r>
            <a:r>
              <a:rPr lang="vi-VN" sz="1600">
                <a:solidFill>
                  <a:srgbClr val="0070C0"/>
                </a:solidFill>
                <a:latin typeface="+mj-lt"/>
              </a:rPr>
              <a:t> đảm nhận vai trò </a:t>
            </a:r>
            <a:r>
              <a:rPr lang="vi-VN" sz="1600" b="1">
                <a:solidFill>
                  <a:srgbClr val="0070C0"/>
                </a:solidFill>
                <a:latin typeface="+mj-lt"/>
              </a:rPr>
              <a:t>thiết bị Slave</a:t>
            </a:r>
            <a:r>
              <a:rPr lang="vi-VN" sz="1600">
                <a:solidFill>
                  <a:srgbClr val="0070C0"/>
                </a:solidFill>
                <a:latin typeface="+mj-lt"/>
              </a:rPr>
              <a:t>, trực tiếp kết nối với các cảm biến như nhiệt độ, độ ẩm, khí gas… và các thiết bị chấp hành như quạt, đèn, còi báo động. ESP32 sẽ thu thập dữ liệu từ cảm biến, xử lý, sau đó truyền về Master qua giao tiếp UART theo chuẩn Modbus RTU</a:t>
            </a:r>
            <a:endParaRPr lang="en-US" sz="1600">
              <a:solidFill>
                <a:srgbClr val="0070C0"/>
              </a:solidFill>
              <a:latin typeface="+mj-lt"/>
              <a:cs typeface="Times New Roman" panose="02020603050405020304" pitchFamily="18" charset="0"/>
            </a:endParaRPr>
          </a:p>
        </p:txBody>
      </p:sp>
      <p:sp>
        <p:nvSpPr>
          <p:cNvPr id="24" name="Rectangle: Rounded Corners 23"/>
          <p:cNvSpPr/>
          <p:nvPr/>
        </p:nvSpPr>
        <p:spPr>
          <a:xfrm>
            <a:off x="8252053" y="2173547"/>
            <a:ext cx="3189542" cy="3978641"/>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a:solidFill>
                  <a:srgbClr val="0070C0"/>
                </a:solidFill>
                <a:latin typeface="+mj-lt"/>
              </a:rPr>
              <a:t>Máy tính đóng vai trò </a:t>
            </a:r>
            <a:r>
              <a:rPr lang="vi-VN" sz="1600" b="1">
                <a:solidFill>
                  <a:srgbClr val="0070C0"/>
                </a:solidFill>
                <a:latin typeface="+mj-lt"/>
              </a:rPr>
              <a:t>thiết bị Master</a:t>
            </a:r>
            <a:r>
              <a:rPr lang="vi-VN" sz="1600">
                <a:solidFill>
                  <a:srgbClr val="0070C0"/>
                </a:solidFill>
                <a:latin typeface="+mj-lt"/>
              </a:rPr>
              <a:t>, chịu trách nhiệm điều phối và giám sát toàn bộ hệ thống, sử dụng </a:t>
            </a:r>
            <a:r>
              <a:rPr lang="vi-VN" sz="1600" b="1">
                <a:solidFill>
                  <a:srgbClr val="0070C0"/>
                </a:solidFill>
                <a:latin typeface="+mj-lt"/>
              </a:rPr>
              <a:t>phần mềm Modbus Poll</a:t>
            </a:r>
            <a:r>
              <a:rPr lang="vi-VN" sz="1600">
                <a:solidFill>
                  <a:srgbClr val="0070C0"/>
                </a:solidFill>
                <a:latin typeface="+mj-lt"/>
              </a:rPr>
              <a:t> để gửi lệnh và nhận dữ liệu từ các Slave. Song song đó, một </a:t>
            </a:r>
            <a:r>
              <a:rPr lang="vi-VN" sz="1600" b="1">
                <a:solidFill>
                  <a:srgbClr val="0070C0"/>
                </a:solidFill>
                <a:latin typeface="+mj-lt"/>
              </a:rPr>
              <a:t>giao diện giám sát được thiết kế bằng Qt5 Designer</a:t>
            </a:r>
            <a:r>
              <a:rPr lang="vi-VN" sz="1600">
                <a:solidFill>
                  <a:srgbClr val="0070C0"/>
                </a:solidFill>
                <a:latin typeface="+mj-lt"/>
              </a:rPr>
              <a:t> giúp hiển thị thông tin theo thời gian thực, cho phép người vận hành dễ dàng theo dõi trạng thái cảm biến và điều khiển các thiết bị.</a:t>
            </a:r>
            <a:endParaRPr lang="en-US" sz="1600">
              <a:solidFill>
                <a:srgbClr val="0070C0"/>
              </a:solidFill>
              <a:latin typeface="+mj-lt"/>
              <a:cs typeface="Times New Roman" panose="02020603050405020304" pitchFamily="18" charset="0"/>
            </a:endParaRPr>
          </a:p>
        </p:txBody>
      </p:sp>
      <p:sp>
        <p:nvSpPr>
          <p:cNvPr id="25" name="Google Shape;2847;p65"/>
          <p:cNvSpPr/>
          <p:nvPr/>
        </p:nvSpPr>
        <p:spPr>
          <a:xfrm>
            <a:off x="530229" y="181459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29" name="Google Shape;2847;p65"/>
          <p:cNvSpPr/>
          <p:nvPr/>
        </p:nvSpPr>
        <p:spPr>
          <a:xfrm>
            <a:off x="5775935" y="181459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sp>
        <p:nvSpPr>
          <p:cNvPr id="30" name="Google Shape;2847;p65"/>
          <p:cNvSpPr/>
          <p:nvPr/>
        </p:nvSpPr>
        <p:spPr>
          <a:xfrm>
            <a:off x="10944744" y="181459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1000380"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Tổng quan</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5" name="TextBox 4"/>
          <p:cNvSpPr txBox="1"/>
          <p:nvPr/>
        </p:nvSpPr>
        <p:spPr>
          <a:xfrm>
            <a:off x="427725" y="1302848"/>
            <a:ext cx="2619515"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Lý do chọn đề tài:</a:t>
            </a:r>
            <a:endParaRPr lang="en-US" sz="2400" b="1">
              <a:solidFill>
                <a:srgbClr val="0070C0"/>
              </a:solidFill>
              <a:latin typeface="Times New Roman" panose="02020603050405020304" pitchFamily="18" charset="0"/>
              <a:cs typeface="Times New Roman" panose="02020603050405020304" pitchFamily="18" charset="0"/>
            </a:endParaRPr>
          </a:p>
        </p:txBody>
      </p:sp>
      <p:pic>
        <p:nvPicPr>
          <p:cNvPr id="3074" name="Picture 2" descr="Thị trường Nhà thông minh Việt Nam và Thế giới 2024 đến 20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11744" y="1764513"/>
            <a:ext cx="7452674" cy="39126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3202" y="1764513"/>
            <a:ext cx="3984019" cy="4353483"/>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a:solidFill>
                  <a:srgbClr val="0070C0"/>
                </a:solidFill>
                <a:latin typeface="Times New Roman" panose="02020603050405020304" pitchFamily="18" charset="0"/>
                <a:cs typeface="Times New Roman" panose="02020603050405020304" pitchFamily="18" charset="0"/>
              </a:rPr>
              <a:t>Theo dữ liệu thống kê, số lượng người dùng nhà thông minh toàn cầu dự kiến sẽ tăng trưởng liên tục từ năm 2023 đến năm 2028, với mức tăng ấn tượng lên tới </a:t>
            </a:r>
            <a:r>
              <a:rPr lang="en-US" b="1">
                <a:solidFill>
                  <a:srgbClr val="0070C0"/>
                </a:solidFill>
                <a:latin typeface="Times New Roman" panose="02020603050405020304" pitchFamily="18" charset="0"/>
                <a:cs typeface="Times New Roman" panose="02020603050405020304" pitchFamily="18" charset="0"/>
              </a:rPr>
              <a:t>424,5 triệu người dùng mới</a:t>
            </a:r>
            <a:r>
              <a:rPr lang="en-US">
                <a:solidFill>
                  <a:srgbClr val="0070C0"/>
                </a:solidFill>
                <a:latin typeface="Times New Roman" panose="02020603050405020304" pitchFamily="18" charset="0"/>
                <a:cs typeface="Times New Roman" panose="02020603050405020304" pitchFamily="18" charset="0"/>
              </a:rPr>
              <a:t>, tương ứng với </a:t>
            </a:r>
            <a:r>
              <a:rPr lang="en-US" b="1">
                <a:solidFill>
                  <a:srgbClr val="0070C0"/>
                </a:solidFill>
                <a:latin typeface="Times New Roman" panose="02020603050405020304" pitchFamily="18" charset="0"/>
                <a:cs typeface="Times New Roman" panose="02020603050405020304" pitchFamily="18" charset="0"/>
              </a:rPr>
              <a:t>mức tăng trưởng 117,69%</a:t>
            </a:r>
            <a:r>
              <a:rPr lang="en-US">
                <a:solidFill>
                  <a:srgbClr val="0070C0"/>
                </a:solidFill>
                <a:latin typeface="Times New Roman" panose="02020603050405020304" pitchFamily="18" charset="0"/>
                <a:cs typeface="Times New Roman" panose="02020603050405020304" pitchFamily="18" charset="0"/>
              </a:rPr>
              <a:t> trong vòng 5 năm. Đến năm 2028, tổng số người dùng nhà thông minh toàn cầu được ước tính sẽ đạt </a:t>
            </a:r>
            <a:r>
              <a:rPr lang="en-US" b="1">
                <a:solidFill>
                  <a:srgbClr val="0070C0"/>
                </a:solidFill>
                <a:latin typeface="Times New Roman" panose="02020603050405020304" pitchFamily="18" charset="0"/>
                <a:cs typeface="Times New Roman" panose="02020603050405020304" pitchFamily="18" charset="0"/>
              </a:rPr>
              <a:t>785,16 triệu</a:t>
            </a:r>
            <a:r>
              <a:rPr lang="en-US">
                <a:solidFill>
                  <a:srgbClr val="0070C0"/>
                </a:solidFill>
                <a:latin typeface="Times New Roman" panose="02020603050405020304" pitchFamily="18" charset="0"/>
                <a:cs typeface="Times New Roman" panose="02020603050405020304" pitchFamily="18" charset="0"/>
              </a:rPr>
              <a:t>, đánh dấu </a:t>
            </a:r>
            <a:r>
              <a:rPr lang="en-US" b="1">
                <a:solidFill>
                  <a:srgbClr val="0070C0"/>
                </a:solidFill>
                <a:latin typeface="Times New Roman" panose="02020603050405020304" pitchFamily="18" charset="0"/>
                <a:cs typeface="Times New Roman" panose="02020603050405020304" pitchFamily="18" charset="0"/>
              </a:rPr>
              <a:t>năm thứ 9 liên tiếp tăng trưởng</a:t>
            </a:r>
            <a:r>
              <a:rPr lang="en-US">
                <a:solidFill>
                  <a:srgbClr val="0070C0"/>
                </a:solidFill>
                <a:latin typeface="Times New Roman" panose="02020603050405020304" pitchFamily="18" charset="0"/>
                <a:cs typeface="Times New Roman" panose="02020603050405020304" pitchFamily="18" charset="0"/>
              </a:rPr>
              <a:t> và thiết lập một mốc kỷ lục mới về mức độ phổ biến của công nghệ nhà thông minh trên thị trường tiêu dùng toàn cầu</a:t>
            </a:r>
            <a:endParaRPr lang="en-US">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23959"/>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Giới thiệu đề tài</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7" name="TextBox 6"/>
          <p:cNvSpPr txBox="1"/>
          <p:nvPr/>
        </p:nvSpPr>
        <p:spPr>
          <a:xfrm>
            <a:off x="787608" y="1287535"/>
            <a:ext cx="2619515"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Mục tiêu đề tài:</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761732" y="2226398"/>
            <a:ext cx="10327379" cy="1035482"/>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rgbClr val="0070C0"/>
                </a:solidFill>
                <a:latin typeface="Times New Roman" panose="02020603050405020304" pitchFamily="18" charset="0"/>
                <a:cs typeface="Times New Roman" panose="02020603050405020304" pitchFamily="18" charset="0"/>
              </a:rPr>
              <a:t>Xây dựng và triển khai hệ thống giám sát nhà thông minh</a:t>
            </a:r>
            <a:r>
              <a:rPr lang="en-US" sz="1600">
                <a:solidFill>
                  <a:srgbClr val="0070C0"/>
                </a:solidFill>
                <a:latin typeface="Times New Roman" panose="02020603050405020304" pitchFamily="18" charset="0"/>
                <a:cs typeface="Times New Roman" panose="02020603050405020304" pitchFamily="18" charset="0"/>
              </a:rPr>
              <a:t> </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sử dụng vi điều khiển ESP32 và giao thức Modbus RTU qua RS485, </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trong đó ESP32 đóng vai trò </a:t>
            </a:r>
            <a:r>
              <a:rPr lang="en-US" sz="1600" b="1">
                <a:solidFill>
                  <a:srgbClr val="0070C0"/>
                </a:solidFill>
                <a:latin typeface="Times New Roman" panose="02020603050405020304" pitchFamily="18" charset="0"/>
                <a:cs typeface="Times New Roman" panose="02020603050405020304" pitchFamily="18" charset="0"/>
              </a:rPr>
              <a:t>Slave</a:t>
            </a:r>
            <a:r>
              <a:rPr lang="en-US" sz="1600">
                <a:solidFill>
                  <a:srgbClr val="0070C0"/>
                </a:solidFill>
                <a:latin typeface="Times New Roman" panose="02020603050405020304" pitchFamily="18" charset="0"/>
                <a:cs typeface="Times New Roman" panose="02020603050405020304" pitchFamily="18" charset="0"/>
              </a:rPr>
              <a:t> và máy tính/laptop đóng vai trò </a:t>
            </a:r>
            <a:r>
              <a:rPr lang="en-US" sz="1600" b="1">
                <a:solidFill>
                  <a:srgbClr val="0070C0"/>
                </a:solidFill>
                <a:latin typeface="Times New Roman" panose="02020603050405020304" pitchFamily="18" charset="0"/>
                <a:cs typeface="Times New Roman" panose="02020603050405020304" pitchFamily="18" charset="0"/>
              </a:rPr>
              <a:t>Master</a:t>
            </a:r>
            <a:r>
              <a:rPr lang="en-US" sz="1600">
                <a:solidFill>
                  <a:srgbClr val="0070C0"/>
                </a:solidFill>
                <a:latin typeface="Times New Roman" panose="02020603050405020304" pitchFamily="18" charset="0"/>
                <a:cs typeface="Times New Roman" panose="02020603050405020304" pitchFamily="18" charset="0"/>
              </a:rPr>
              <a:t>.</a:t>
            </a:r>
            <a:endParaRPr lang="en-US" sz="1600">
              <a:solidFill>
                <a:srgbClr val="0070C0"/>
              </a:solidFill>
              <a:latin typeface="Times New Roman" panose="02020603050405020304" pitchFamily="18" charset="0"/>
              <a:cs typeface="Times New Roman" panose="02020603050405020304" pitchFamily="18" charset="0"/>
            </a:endParaRPr>
          </a:p>
        </p:txBody>
      </p:sp>
      <p:sp>
        <p:nvSpPr>
          <p:cNvPr id="6" name="Oval 5"/>
          <p:cNvSpPr/>
          <p:nvPr/>
        </p:nvSpPr>
        <p:spPr>
          <a:xfrm>
            <a:off x="260365" y="2234552"/>
            <a:ext cx="1002736" cy="1019175"/>
          </a:xfrm>
          <a:prstGeom prst="ellipse">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b="1">
                <a:solidFill>
                  <a:srgbClr val="0070C0"/>
                </a:solidFill>
                <a:latin typeface="Times New Roman" panose="02020603050405020304" pitchFamily="18" charset="0"/>
                <a:cs typeface="Times New Roman" panose="02020603050405020304" pitchFamily="18" charset="0"/>
              </a:rPr>
              <a:t>1</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Rectangle 7"/>
          <p:cNvSpPr/>
          <p:nvPr/>
        </p:nvSpPr>
        <p:spPr>
          <a:xfrm>
            <a:off x="1675198" y="3383752"/>
            <a:ext cx="10327379" cy="1035482"/>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rgbClr val="0070C0"/>
                </a:solidFill>
                <a:latin typeface="Times New Roman" panose="02020603050405020304" pitchFamily="18" charset="0"/>
                <a:cs typeface="Times New Roman" panose="02020603050405020304" pitchFamily="18" charset="0"/>
              </a:rPr>
              <a:t>Truyền và nhận dữ liệu cảm biến</a:t>
            </a:r>
            <a:r>
              <a:rPr lang="en-US" sz="1600">
                <a:solidFill>
                  <a:srgbClr val="0070C0"/>
                </a:solidFill>
                <a:latin typeface="Times New Roman" panose="02020603050405020304" pitchFamily="18" charset="0"/>
                <a:cs typeface="Times New Roman" panose="02020603050405020304" pitchFamily="18" charset="0"/>
              </a:rPr>
              <a:t> (nhiệt độ, độ ẩm, v.v.) và </a:t>
            </a:r>
            <a:r>
              <a:rPr lang="en-US" sz="1600" b="1">
                <a:solidFill>
                  <a:srgbClr val="0070C0"/>
                </a:solidFill>
                <a:latin typeface="Times New Roman" panose="02020603050405020304" pitchFamily="18" charset="0"/>
                <a:cs typeface="Times New Roman" panose="02020603050405020304" pitchFamily="18" charset="0"/>
              </a:rPr>
              <a:t>điều khiển thiết bị đầu ra</a:t>
            </a:r>
            <a:r>
              <a:rPr lang="en-US" sz="1600">
                <a:solidFill>
                  <a:srgbClr val="0070C0"/>
                </a:solidFill>
                <a:latin typeface="Times New Roman" panose="02020603050405020304" pitchFamily="18" charset="0"/>
                <a:cs typeface="Times New Roman" panose="02020603050405020304" pitchFamily="18" charset="0"/>
              </a:rPr>
              <a:t> (đèn, quạt, relay) </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đảm bảo truyền nhận dữ liệu theo khung chuẩn (địa chỉ, mã chức năng, dữ liệu, CRC), </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dùng các mã chức năng điển hình để đọc/ghi thanh ghi giữa Master và các Slave.</a:t>
            </a:r>
            <a:endParaRPr lang="en-US" sz="1600">
              <a:solidFill>
                <a:srgbClr val="0070C0"/>
              </a:solidFill>
              <a:latin typeface="Times New Roman" panose="02020603050405020304" pitchFamily="18" charset="0"/>
              <a:cs typeface="Times New Roman" panose="02020603050405020304" pitchFamily="18" charset="0"/>
            </a:endParaRPr>
          </a:p>
        </p:txBody>
      </p:sp>
      <p:sp>
        <p:nvSpPr>
          <p:cNvPr id="9" name="Oval 8"/>
          <p:cNvSpPr/>
          <p:nvPr/>
        </p:nvSpPr>
        <p:spPr>
          <a:xfrm>
            <a:off x="1183257" y="3388845"/>
            <a:ext cx="1002736" cy="1019175"/>
          </a:xfrm>
          <a:prstGeom prst="ellipse">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b="1">
                <a:solidFill>
                  <a:srgbClr val="0070C0"/>
                </a:solidFill>
                <a:latin typeface="Times New Roman" panose="02020603050405020304" pitchFamily="18" charset="0"/>
                <a:cs typeface="Times New Roman" panose="02020603050405020304" pitchFamily="18" charset="0"/>
              </a:rPr>
              <a:t>2</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93449" y="4534983"/>
            <a:ext cx="10327379" cy="1035482"/>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rgbClr val="0070C0"/>
                </a:solidFill>
                <a:latin typeface="Times New Roman" panose="02020603050405020304" pitchFamily="18" charset="0"/>
                <a:cs typeface="Times New Roman" panose="02020603050405020304" pitchFamily="18" charset="0"/>
              </a:rPr>
              <a:t>Thiết kế giao diện đồ họa (GUI) giám sát và điều khiển</a:t>
            </a:r>
            <a:r>
              <a:rPr lang="en-US" sz="1600">
                <a:solidFill>
                  <a:srgbClr val="0070C0"/>
                </a:solidFill>
                <a:latin typeface="Times New Roman" panose="02020603050405020304" pitchFamily="18" charset="0"/>
                <a:cs typeface="Times New Roman" panose="02020603050405020304" pitchFamily="18" charset="0"/>
              </a:rPr>
              <a:t> trên máy tính </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(sử dụng Qt5 Designer + PyQt5) cho phép hiển thị giá trị cảm biến theo thời gian thực,</a:t>
            </a:r>
            <a:endParaRPr lang="vi-VN" sz="1600">
              <a:solidFill>
                <a:srgbClr val="0070C0"/>
              </a:solidFill>
              <a:latin typeface="Times New Roman" panose="02020603050405020304" pitchFamily="18" charset="0"/>
              <a:cs typeface="Times New Roman" panose="02020603050405020304" pitchFamily="18" charset="0"/>
            </a:endParaRPr>
          </a:p>
          <a:p>
            <a:pPr algn="ctr"/>
            <a:r>
              <a:rPr lang="en-US" sz="1600">
                <a:solidFill>
                  <a:srgbClr val="0070C0"/>
                </a:solidFill>
                <a:latin typeface="Times New Roman" panose="02020603050405020304" pitchFamily="18" charset="0"/>
                <a:cs typeface="Times New Roman" panose="02020603050405020304" pitchFamily="18" charset="0"/>
              </a:rPr>
              <a:t>hiển thị trạng thái thiết bị, nút điều khiển bật/tắt thiết bị, và phản hồi trạng thái sau khi gửi lệnh.</a:t>
            </a:r>
            <a:endParaRPr lang="en-US" sz="1600">
              <a:solidFill>
                <a:srgbClr val="0070C0"/>
              </a:solidFill>
              <a:latin typeface="Times New Roman" panose="02020603050405020304" pitchFamily="18" charset="0"/>
              <a:cs typeface="Times New Roman" panose="02020603050405020304" pitchFamily="18" charset="0"/>
            </a:endParaRPr>
          </a:p>
        </p:txBody>
      </p:sp>
      <p:sp>
        <p:nvSpPr>
          <p:cNvPr id="11" name="Oval 10"/>
          <p:cNvSpPr/>
          <p:nvPr/>
        </p:nvSpPr>
        <p:spPr>
          <a:xfrm>
            <a:off x="292082" y="4543137"/>
            <a:ext cx="1002736" cy="1019175"/>
          </a:xfrm>
          <a:prstGeom prst="ellipse">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b="1">
                <a:solidFill>
                  <a:srgbClr val="0070C0"/>
                </a:solidFill>
                <a:latin typeface="Times New Roman" panose="02020603050405020304" pitchFamily="18" charset="0"/>
                <a:cs typeface="Times New Roman" panose="02020603050405020304" pitchFamily="18" charset="0"/>
              </a:rPr>
              <a:t>3</a:t>
            </a:r>
            <a:endParaRPr lang="en-US" sz="2400" b="1">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23959"/>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Giới thiệu đề tài</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7" name="TextBox 6"/>
          <p:cNvSpPr txBox="1"/>
          <p:nvPr/>
        </p:nvSpPr>
        <p:spPr>
          <a:xfrm>
            <a:off x="750407" y="1395130"/>
            <a:ext cx="2907193"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Phạm vi nghiên cứu:</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404003" y="1989500"/>
            <a:ext cx="3600000" cy="4320000"/>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b="1">
                <a:solidFill>
                  <a:srgbClr val="0070C0"/>
                </a:solidFill>
                <a:latin typeface="+mj-lt"/>
                <a:cs typeface="Times New Roman" panose="02020603050405020304" pitchFamily="18" charset="0"/>
              </a:rPr>
              <a:t>Kiến trúc hệ thống</a:t>
            </a:r>
            <a:endParaRPr lang="vi-VN">
              <a:solidFill>
                <a:srgbClr val="0070C0"/>
              </a:solidFill>
              <a:latin typeface="+mj-lt"/>
              <a:cs typeface="Times New Roman" panose="02020603050405020304" pitchFamily="18" charset="0"/>
            </a:endParaRPr>
          </a:p>
          <a:p>
            <a:pPr algn="just"/>
            <a:r>
              <a:rPr lang="vi-VN">
                <a:solidFill>
                  <a:srgbClr val="0070C0"/>
                </a:solidFill>
                <a:latin typeface="+mj-lt"/>
                <a:cs typeface="Times New Roman" panose="02020603050405020304" pitchFamily="18" charset="0"/>
              </a:rPr>
              <a:t>Xây dựng mô hình giám sát nhà thông minh với 2 vi điều khiển </a:t>
            </a:r>
            <a:r>
              <a:rPr lang="vi-VN" b="1">
                <a:solidFill>
                  <a:srgbClr val="0070C0"/>
                </a:solidFill>
                <a:latin typeface="+mj-lt"/>
                <a:cs typeface="Times New Roman" panose="02020603050405020304" pitchFamily="18" charset="0"/>
              </a:rPr>
              <a:t>ESP32</a:t>
            </a:r>
            <a:r>
              <a:rPr lang="vi-VN">
                <a:solidFill>
                  <a:srgbClr val="0070C0"/>
                </a:solidFill>
                <a:latin typeface="+mj-lt"/>
                <a:cs typeface="Times New Roman" panose="02020603050405020304" pitchFamily="18" charset="0"/>
              </a:rPr>
              <a:t> (vai trò Slave) và 1 máy tính cá nhân (vai trò Master).</a:t>
            </a:r>
            <a:endParaRPr lang="vi-VN">
              <a:solidFill>
                <a:srgbClr val="0070C0"/>
              </a:solidFill>
              <a:latin typeface="+mj-lt"/>
              <a:cs typeface="Times New Roman" panose="02020603050405020304" pitchFamily="18" charset="0"/>
            </a:endParaRPr>
          </a:p>
          <a:p>
            <a:pPr algn="just"/>
            <a:r>
              <a:rPr lang="vi-VN">
                <a:solidFill>
                  <a:srgbClr val="0070C0"/>
                </a:solidFill>
                <a:latin typeface="+mj-lt"/>
                <a:cs typeface="Times New Roman" panose="02020603050405020304" pitchFamily="18" charset="0"/>
              </a:rPr>
              <a:t>Giao tiếp giữa Master và Slave sử dụng </a:t>
            </a:r>
            <a:r>
              <a:rPr lang="vi-VN" b="1">
                <a:solidFill>
                  <a:srgbClr val="0070C0"/>
                </a:solidFill>
                <a:latin typeface="+mj-lt"/>
                <a:cs typeface="Times New Roman" panose="02020603050405020304" pitchFamily="18" charset="0"/>
              </a:rPr>
              <a:t>giao thức Modbus RTU</a:t>
            </a:r>
            <a:r>
              <a:rPr lang="vi-VN">
                <a:solidFill>
                  <a:srgbClr val="0070C0"/>
                </a:solidFill>
                <a:latin typeface="+mj-lt"/>
                <a:cs typeface="Times New Roman" panose="02020603050405020304" pitchFamily="18" charset="0"/>
              </a:rPr>
              <a:t> trên đường truyền vật lý </a:t>
            </a:r>
            <a:r>
              <a:rPr lang="vi-VN" b="1">
                <a:solidFill>
                  <a:srgbClr val="0070C0"/>
                </a:solidFill>
                <a:latin typeface="+mj-lt"/>
                <a:cs typeface="Times New Roman" panose="02020603050405020304" pitchFamily="18" charset="0"/>
              </a:rPr>
              <a:t>RS485</a:t>
            </a:r>
            <a:r>
              <a:rPr lang="vi-VN">
                <a:solidFill>
                  <a:srgbClr val="0070C0"/>
                </a:solidFill>
                <a:latin typeface="+mj-lt"/>
                <a:cs typeface="Times New Roman" panose="02020603050405020304" pitchFamily="18" charset="0"/>
              </a:rPr>
              <a:t>.</a:t>
            </a:r>
            <a:endParaRPr lang="vi-VN">
              <a:solidFill>
                <a:srgbClr val="0070C0"/>
              </a:solidFill>
              <a:latin typeface="+mj-lt"/>
              <a:cs typeface="Times New Roman" panose="02020603050405020304" pitchFamily="18" charset="0"/>
            </a:endParaRPr>
          </a:p>
        </p:txBody>
      </p:sp>
      <p:sp>
        <p:nvSpPr>
          <p:cNvPr id="6" name="Rectangle 5"/>
          <p:cNvSpPr/>
          <p:nvPr/>
        </p:nvSpPr>
        <p:spPr>
          <a:xfrm>
            <a:off x="4296000" y="1716894"/>
            <a:ext cx="3600000" cy="4320000"/>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b="1">
                <a:solidFill>
                  <a:srgbClr val="0070C0"/>
                </a:solidFill>
                <a:latin typeface="+mj-lt"/>
              </a:rPr>
              <a:t>Chức năng hệ thống</a:t>
            </a:r>
            <a:endParaRPr lang="vi-VN">
              <a:solidFill>
                <a:srgbClr val="0070C0"/>
              </a:solidFill>
              <a:latin typeface="+mj-lt"/>
            </a:endParaRPr>
          </a:p>
          <a:p>
            <a:pPr algn="just"/>
            <a:r>
              <a:rPr lang="vi-VN">
                <a:solidFill>
                  <a:srgbClr val="0070C0"/>
                </a:solidFill>
                <a:latin typeface="+mj-lt"/>
              </a:rPr>
              <a:t>Thu thập dữ liệu từ các cảm biến môi trường (nhiệt độ, độ ẩm).</a:t>
            </a:r>
            <a:endParaRPr lang="vi-VN">
              <a:solidFill>
                <a:srgbClr val="0070C0"/>
              </a:solidFill>
              <a:latin typeface="+mj-lt"/>
            </a:endParaRPr>
          </a:p>
          <a:p>
            <a:pPr algn="just"/>
            <a:r>
              <a:rPr lang="vi-VN">
                <a:solidFill>
                  <a:srgbClr val="0070C0"/>
                </a:solidFill>
                <a:latin typeface="+mj-lt"/>
              </a:rPr>
              <a:t>Điều khiển các thiết bị chấp hành (đèn, quạt, relay) theo lệnh từ Master.</a:t>
            </a:r>
            <a:endParaRPr lang="vi-VN">
              <a:solidFill>
                <a:srgbClr val="0070C0"/>
              </a:solidFill>
              <a:latin typeface="+mj-lt"/>
            </a:endParaRPr>
          </a:p>
          <a:p>
            <a:pPr algn="just"/>
            <a:r>
              <a:rPr lang="vi-VN">
                <a:solidFill>
                  <a:srgbClr val="0070C0"/>
                </a:solidFill>
                <a:latin typeface="+mj-lt"/>
              </a:rPr>
              <a:t>Tích hợp truyền dữ liệu cảm biến lên </a:t>
            </a:r>
            <a:r>
              <a:rPr lang="vi-VN" b="1">
                <a:solidFill>
                  <a:srgbClr val="0070C0"/>
                </a:solidFill>
                <a:latin typeface="+mj-lt"/>
              </a:rPr>
              <a:t>Blynk Cloud</a:t>
            </a:r>
            <a:r>
              <a:rPr lang="vi-VN">
                <a:solidFill>
                  <a:srgbClr val="0070C0"/>
                </a:solidFill>
                <a:latin typeface="+mj-lt"/>
              </a:rPr>
              <a:t> để giám sát và điều khiển từ xa.</a:t>
            </a:r>
            <a:endParaRPr lang="vi-VN">
              <a:solidFill>
                <a:srgbClr val="0070C0"/>
              </a:solidFill>
              <a:latin typeface="+mj-lt"/>
            </a:endParaRPr>
          </a:p>
        </p:txBody>
      </p:sp>
      <p:sp>
        <p:nvSpPr>
          <p:cNvPr id="8" name="Rectangle 7"/>
          <p:cNvSpPr/>
          <p:nvPr/>
        </p:nvSpPr>
        <p:spPr>
          <a:xfrm>
            <a:off x="8187997" y="1989500"/>
            <a:ext cx="3600000" cy="4320000"/>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b="1">
                <a:solidFill>
                  <a:srgbClr val="0070C0"/>
                </a:solidFill>
                <a:latin typeface="+mj-lt"/>
              </a:rPr>
              <a:t>Triển khai và lập trình</a:t>
            </a:r>
            <a:endParaRPr lang="vi-VN">
              <a:solidFill>
                <a:srgbClr val="0070C0"/>
              </a:solidFill>
              <a:latin typeface="+mj-lt"/>
            </a:endParaRPr>
          </a:p>
          <a:p>
            <a:pPr algn="just"/>
            <a:r>
              <a:rPr lang="vi-VN">
                <a:solidFill>
                  <a:srgbClr val="0070C0"/>
                </a:solidFill>
                <a:latin typeface="+mj-lt"/>
              </a:rPr>
              <a:t>Cấu hình giao tiếp </a:t>
            </a:r>
            <a:r>
              <a:rPr lang="vi-VN" b="1">
                <a:solidFill>
                  <a:srgbClr val="0070C0"/>
                </a:solidFill>
                <a:latin typeface="+mj-lt"/>
              </a:rPr>
              <a:t>Modbus RTU</a:t>
            </a:r>
            <a:r>
              <a:rPr lang="vi-VN">
                <a:solidFill>
                  <a:srgbClr val="0070C0"/>
                </a:solidFill>
                <a:latin typeface="+mj-lt"/>
              </a:rPr>
              <a:t> giữa máy tính và ESP32 thông qua RS485.</a:t>
            </a:r>
            <a:endParaRPr lang="vi-VN">
              <a:solidFill>
                <a:srgbClr val="0070C0"/>
              </a:solidFill>
              <a:latin typeface="+mj-lt"/>
            </a:endParaRPr>
          </a:p>
          <a:p>
            <a:pPr algn="just"/>
            <a:r>
              <a:rPr lang="vi-VN">
                <a:solidFill>
                  <a:srgbClr val="0070C0"/>
                </a:solidFill>
                <a:latin typeface="+mj-lt"/>
              </a:rPr>
              <a:t>Lập trình cảm biến để gửi dữ liệu thời gian thực trong khung truyền RTU chuẩn (địa chỉ thiết bị, mã chức năng, mã CRC).</a:t>
            </a:r>
            <a:endParaRPr lang="vi-VN">
              <a:solidFill>
                <a:srgbClr val="0070C0"/>
              </a:solidFill>
              <a:latin typeface="+mj-lt"/>
            </a:endParaRPr>
          </a:p>
          <a:p>
            <a:pPr algn="just"/>
            <a:r>
              <a:rPr lang="vi-VN">
                <a:solidFill>
                  <a:srgbClr val="0070C0"/>
                </a:solidFill>
                <a:latin typeface="+mj-lt"/>
              </a:rPr>
              <a:t>Thiết lập cơ chế điều khiển đầu ra dựa trên dữ liệu nhận được tại Master.</a:t>
            </a:r>
            <a:endParaRPr lang="vi-VN">
              <a:solidFill>
                <a:srgbClr val="0070C0"/>
              </a:solidFill>
              <a:latin typeface="+mj-lt"/>
            </a:endParaRPr>
          </a:p>
          <a:p>
            <a:pPr algn="just"/>
            <a:r>
              <a:rPr lang="vi-VN">
                <a:solidFill>
                  <a:srgbClr val="0070C0"/>
                </a:solidFill>
                <a:latin typeface="+mj-lt"/>
              </a:rPr>
              <a:t>Thử nghiệm khả năng </a:t>
            </a:r>
            <a:r>
              <a:rPr lang="vi-VN" b="1">
                <a:solidFill>
                  <a:srgbClr val="0070C0"/>
                </a:solidFill>
                <a:latin typeface="+mj-lt"/>
              </a:rPr>
              <a:t>Master giao tiếp với nhiều Slave</a:t>
            </a:r>
            <a:r>
              <a:rPr lang="vi-VN">
                <a:solidFill>
                  <a:srgbClr val="0070C0"/>
                </a:solidFill>
                <a:latin typeface="+mj-lt"/>
              </a:rPr>
              <a:t> trên cùng hệ thống RS485.</a:t>
            </a:r>
            <a:endParaRPr lang="vi-VN">
              <a:solidFill>
                <a:srgbClr val="0070C0"/>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Cơ sở lý thuyết và giao tiếp Modbus</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sp>
        <p:nvSpPr>
          <p:cNvPr id="5" name="Rectangle: Rounded Corners 4"/>
          <p:cNvSpPr/>
          <p:nvPr/>
        </p:nvSpPr>
        <p:spPr>
          <a:xfrm>
            <a:off x="6901286" y="4498313"/>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vi-VN" sz="1400">
                <a:solidFill>
                  <a:srgbClr val="0070C0"/>
                </a:solidFill>
                <a:latin typeface="Times New Roman" panose="02020603050405020304" pitchFamily="18" charset="0"/>
                <a:cs typeface="Times New Roman" panose="02020603050405020304" pitchFamily="18" charset="0"/>
              </a:rPr>
              <a:t>Ứng dụng RS485 trong Modbus RTU cho phép triển khai hệ thống giám sát tập trung với chi phí thấp. Kiến trúc đơn giản, độ tin cậy cao và khả năng kết nối nhiều thiết bị giúp đáp ứng tốt yêu cầu điều khiển thông minh.</a:t>
            </a:r>
            <a:endParaRPr lang="vi-VN" sz="140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p:cNvSpPr/>
          <p:nvPr/>
        </p:nvSpPr>
        <p:spPr>
          <a:xfrm>
            <a:off x="6901286" y="1355622"/>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sz="1400">
                <a:solidFill>
                  <a:srgbClr val="0070C0"/>
                </a:solidFill>
                <a:latin typeface="Times New Roman" panose="02020603050405020304" pitchFamily="18" charset="0"/>
                <a:cs typeface="Times New Roman" panose="02020603050405020304" pitchFamily="18" charset="0"/>
              </a:rPr>
              <a:t>Trong </a:t>
            </a:r>
            <a:r>
              <a:rPr lang="en-US" sz="1400" b="1">
                <a:solidFill>
                  <a:srgbClr val="0070C0"/>
                </a:solidFill>
                <a:latin typeface="Times New Roman" panose="02020603050405020304" pitchFamily="18" charset="0"/>
                <a:cs typeface="Times New Roman" panose="02020603050405020304" pitchFamily="18" charset="0"/>
              </a:rPr>
              <a:t>Modbus RTU</a:t>
            </a:r>
            <a:r>
              <a:rPr lang="en-US" sz="1400">
                <a:solidFill>
                  <a:srgbClr val="0070C0"/>
                </a:solidFill>
                <a:latin typeface="Times New Roman" panose="02020603050405020304" pitchFamily="18" charset="0"/>
                <a:cs typeface="Times New Roman" panose="02020603050405020304" pitchFamily="18" charset="0"/>
              </a:rPr>
              <a:t>, RS485 đóng vai trò là lớp truyền dẫn vật lý. Khung truyền gồm: 1 byte địa chỉ thiết bị, 1 byte mã chức năng, 2 byte địa chỉ bắt đầu, </a:t>
            </a:r>
            <a:r>
              <a:rPr lang="en-US" sz="1400" i="1">
                <a:solidFill>
                  <a:srgbClr val="0070C0"/>
                </a:solidFill>
                <a:latin typeface="Times New Roman" panose="02020603050405020304" pitchFamily="18" charset="0"/>
                <a:cs typeface="Times New Roman" panose="02020603050405020304" pitchFamily="18" charset="0"/>
              </a:rPr>
              <a:t>n</a:t>
            </a:r>
            <a:r>
              <a:rPr lang="en-US" sz="1400">
                <a:solidFill>
                  <a:srgbClr val="0070C0"/>
                </a:solidFill>
                <a:latin typeface="Times New Roman" panose="02020603050405020304" pitchFamily="18" charset="0"/>
                <a:cs typeface="Times New Roman" panose="02020603050405020304" pitchFamily="18" charset="0"/>
              </a:rPr>
              <a:t> byte dữ liệu và 2 byte CRC kiểm tra lỗi. CRC giúp phát hiện và đảm bảo tính toàn vẹn dữ liệu khi truyền.</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7" name="Rectangle: Rounded Corners 6"/>
          <p:cNvSpPr/>
          <p:nvPr/>
        </p:nvSpPr>
        <p:spPr>
          <a:xfrm>
            <a:off x="749716" y="1355622"/>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lvl="0" eaLnBrk="0" fontAlgn="base" hangingPunct="0">
              <a:spcBef>
                <a:spcPct val="0"/>
              </a:spcBef>
              <a:spcAft>
                <a:spcPct val="0"/>
              </a:spcAft>
              <a:buFontTx/>
              <a:buChar char="•"/>
            </a:pPr>
            <a:r>
              <a:rPr lang="vi-VN" sz="1400" b="1">
                <a:solidFill>
                  <a:srgbClr val="0070C0"/>
                </a:solidFill>
                <a:latin typeface="Times New Roman" panose="02020603050405020304" pitchFamily="18" charset="0"/>
                <a:cs typeface="Times New Roman" panose="02020603050405020304" pitchFamily="18" charset="0"/>
              </a:rPr>
              <a:t>RS485</a:t>
            </a:r>
            <a:r>
              <a:rPr lang="vi-VN" sz="1400">
                <a:solidFill>
                  <a:srgbClr val="0070C0"/>
                </a:solidFill>
                <a:latin typeface="Times New Roman" panose="02020603050405020304" pitchFamily="18" charset="0"/>
                <a:cs typeface="Times New Roman" panose="02020603050405020304" pitchFamily="18" charset="0"/>
              </a:rPr>
              <a:t> là chuẩn giao tiếp nối tiếp được dùng phổ biến trong hệ thống giám sát và điều khiển. Chuẩn này truyền dữ liệu ổn định trên khoảng cách dài, chống nhiễu tốt nhờ sử dụng tín hiệu vi sai qua hai dây A và B. Ngoài ra, RS485 hỗ trợ mạng đa điểm, kết nối tối đa 32 thiết bị trên cùng đường truyền, rất phù hợp cho môi trường công nghiệp.</a:t>
            </a:r>
            <a:endParaRPr lang="en-US" altLang="en-US" sz="1400">
              <a:solidFill>
                <a:srgbClr val="0070C0"/>
              </a:solidFill>
              <a:latin typeface="Times New Roman" panose="02020603050405020304" pitchFamily="18" charset="0"/>
              <a:cs typeface="Times New Roman" panose="02020603050405020304" pitchFamily="18" charset="0"/>
            </a:endParaRPr>
          </a:p>
        </p:txBody>
      </p:sp>
      <p:sp>
        <p:nvSpPr>
          <p:cNvPr id="8" name="Oval 7"/>
          <p:cNvSpPr/>
          <p:nvPr/>
        </p:nvSpPr>
        <p:spPr>
          <a:xfrm>
            <a:off x="4656840" y="2451284"/>
            <a:ext cx="720000" cy="72000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vi-VN" sz="4400">
                <a:solidFill>
                  <a:schemeClr val="accent1"/>
                </a:solidFill>
                <a:latin typeface="Segoe UI Black" panose="020B0A02040204020203" pitchFamily="34" charset="0"/>
                <a:ea typeface="Segoe UI Black" panose="020B0A02040204020203" pitchFamily="34" charset="0"/>
              </a:rPr>
              <a:t>1</a:t>
            </a:r>
            <a:endParaRPr lang="en-US" sz="4400">
              <a:solidFill>
                <a:schemeClr val="accent1"/>
              </a:solidFill>
              <a:latin typeface="Segoe UI Black" panose="020B0A02040204020203" pitchFamily="34" charset="0"/>
              <a:ea typeface="Segoe UI Black" panose="020B0A02040204020203" pitchFamily="34" charset="0"/>
            </a:endParaRPr>
          </a:p>
        </p:txBody>
      </p:sp>
      <p:sp>
        <p:nvSpPr>
          <p:cNvPr id="9" name="Oval 8"/>
          <p:cNvSpPr/>
          <p:nvPr/>
        </p:nvSpPr>
        <p:spPr>
          <a:xfrm>
            <a:off x="6541286" y="2451284"/>
            <a:ext cx="720000" cy="72000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vi-VN" sz="4400">
                <a:solidFill>
                  <a:schemeClr val="accent1"/>
                </a:solidFill>
                <a:latin typeface="Segoe UI Black" panose="020B0A02040204020203" pitchFamily="34" charset="0"/>
                <a:ea typeface="Segoe UI Black" panose="020B0A02040204020203" pitchFamily="34" charset="0"/>
              </a:rPr>
              <a:t>2</a:t>
            </a:r>
            <a:endParaRPr lang="en-US" sz="4400">
              <a:solidFill>
                <a:schemeClr val="accent1"/>
              </a:solidFill>
              <a:latin typeface="Segoe UI Black" panose="020B0A02040204020203" pitchFamily="34" charset="0"/>
              <a:ea typeface="Segoe UI Black" panose="020B0A02040204020203" pitchFamily="34" charset="0"/>
            </a:endParaRPr>
          </a:p>
        </p:txBody>
      </p:sp>
      <p:sp>
        <p:nvSpPr>
          <p:cNvPr id="10" name="Oval 9"/>
          <p:cNvSpPr/>
          <p:nvPr/>
        </p:nvSpPr>
        <p:spPr>
          <a:xfrm>
            <a:off x="6541286" y="4482651"/>
            <a:ext cx="720000" cy="72000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vi-VN" sz="4400">
                <a:solidFill>
                  <a:schemeClr val="accent1"/>
                </a:solidFill>
                <a:latin typeface="Segoe UI Black" panose="020B0A02040204020203" pitchFamily="34" charset="0"/>
                <a:ea typeface="Segoe UI Black" panose="020B0A02040204020203" pitchFamily="34" charset="0"/>
              </a:rPr>
              <a:t>4</a:t>
            </a:r>
            <a:endParaRPr lang="en-US" sz="4400">
              <a:solidFill>
                <a:schemeClr val="accent1"/>
              </a:solidFill>
              <a:latin typeface="Segoe UI Black" panose="020B0A02040204020203" pitchFamily="34" charset="0"/>
              <a:ea typeface="Segoe UI Black" panose="020B0A02040204020203" pitchFamily="34" charset="0"/>
            </a:endParaRPr>
          </a:p>
        </p:txBody>
      </p:sp>
      <p:sp>
        <p:nvSpPr>
          <p:cNvPr id="11" name="Rectangle: Rounded Corners 10"/>
          <p:cNvSpPr/>
          <p:nvPr/>
        </p:nvSpPr>
        <p:spPr>
          <a:xfrm>
            <a:off x="749716" y="4498313"/>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r>
              <a:rPr lang="vi-VN" sz="1400">
                <a:solidFill>
                  <a:srgbClr val="0070C0"/>
                </a:solidFill>
                <a:latin typeface="Times New Roman" panose="02020603050405020304" pitchFamily="18" charset="0"/>
                <a:cs typeface="Times New Roman" panose="02020603050405020304" pitchFamily="18" charset="0"/>
              </a:rPr>
              <a:t>Quy trình giao tiếp bắt đầu bằng việc khởi tạo cổng serial và cấu hình tốc độ truyền, bit dữ liệu, chế độ ngắt và kiểm tra lỗi. Dữ liệu được gửi và nhận tuần tự qua buffer, sau đó kiểm tra CRC để phát hiện lỗi.</a:t>
            </a:r>
            <a:endParaRPr lang="en-US" sz="1400" b="1">
              <a:solidFill>
                <a:srgbClr val="0070C0"/>
              </a:solidFill>
              <a:latin typeface="Times New Roman" panose="02020603050405020304" pitchFamily="18" charset="0"/>
              <a:cs typeface="Times New Roman" panose="02020603050405020304" pitchFamily="18" charset="0"/>
            </a:endParaRPr>
          </a:p>
        </p:txBody>
      </p:sp>
      <p:sp>
        <p:nvSpPr>
          <p:cNvPr id="12" name="Oval 11"/>
          <p:cNvSpPr/>
          <p:nvPr/>
        </p:nvSpPr>
        <p:spPr>
          <a:xfrm>
            <a:off x="4776384" y="4482651"/>
            <a:ext cx="720000" cy="72000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vi-VN" sz="4400">
                <a:solidFill>
                  <a:schemeClr val="accent1"/>
                </a:solidFill>
                <a:latin typeface="Segoe UI Black" panose="020B0A02040204020203" pitchFamily="34" charset="0"/>
                <a:ea typeface="Segoe UI Black" panose="020B0A02040204020203" pitchFamily="34" charset="0"/>
              </a:rPr>
              <a:t>3</a:t>
            </a:r>
            <a:endParaRPr lang="en-US" sz="4400">
              <a:solidFill>
                <a:schemeClr val="accent1"/>
              </a:solidFill>
              <a:latin typeface="Segoe UI Black" panose="020B0A02040204020203" pitchFamily="34" charset="0"/>
              <a:ea typeface="Segoe UI Black" panose="020B0A02040204020203" pitchFamily="34" charset="0"/>
            </a:endParaRPr>
          </a:p>
        </p:txBody>
      </p:sp>
      <p:graphicFrame>
        <p:nvGraphicFramePr>
          <p:cNvPr id="14" name="Table 13"/>
          <p:cNvGraphicFramePr>
            <a:graphicFrameLocks noGrp="1"/>
          </p:cNvGraphicFramePr>
          <p:nvPr/>
        </p:nvGraphicFramePr>
        <p:xfrm>
          <a:off x="3633719" y="3272230"/>
          <a:ext cx="4754880" cy="860298"/>
        </p:xfrm>
        <a:graphic>
          <a:graphicData uri="http://schemas.openxmlformats.org/drawingml/2006/table">
            <a:tbl>
              <a:tblPr>
                <a:tableStyleId>{5C22544A-7EE6-4342-B048-85BDC9FD1C3A}</a:tableStyleId>
              </a:tblPr>
              <a:tblGrid>
                <a:gridCol w="950976"/>
                <a:gridCol w="950976"/>
                <a:gridCol w="950976"/>
                <a:gridCol w="950976"/>
                <a:gridCol w="950976"/>
              </a:tblGrid>
              <a:tr h="0">
                <a:tc>
                  <a:txBody>
                    <a:bodyPr/>
                    <a:lstStyle/>
                    <a:p>
                      <a:pPr algn="ctr">
                        <a:lnSpc>
                          <a:spcPct val="115000"/>
                        </a:lnSpc>
                        <a:spcAft>
                          <a:spcPts val="800"/>
                        </a:spcAft>
                        <a:buNone/>
                      </a:pPr>
                      <a:r>
                        <a:rPr lang="en-US" sz="1200">
                          <a:effectLst/>
                        </a:rPr>
                        <a:t>Address Code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Function Code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Start Address</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Data</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CRC</a:t>
                      </a:r>
                      <a:endParaRPr lang="en-US" sz="1200">
                        <a:effectLst/>
                        <a:latin typeface="Calibri" panose="020F0502020204030204" pitchFamily="34" charset="0"/>
                        <a:ea typeface="Calibri" panose="020F0502020204030204" pitchFamily="34" charset="0"/>
                      </a:endParaRPr>
                    </a:p>
                  </a:txBody>
                  <a:tcPr marL="63500" marR="63500" marT="63500" marB="63500"/>
                </a:tc>
              </a:tr>
              <a:tr h="0">
                <a:tc>
                  <a:txBody>
                    <a:bodyPr/>
                    <a:lstStyle/>
                    <a:p>
                      <a:pPr algn="ctr">
                        <a:lnSpc>
                          <a:spcPct val="115000"/>
                        </a:lnSpc>
                        <a:spcAft>
                          <a:spcPts val="800"/>
                        </a:spcAft>
                        <a:buNone/>
                      </a:pPr>
                      <a:r>
                        <a:rPr lang="en-US" sz="1200">
                          <a:effectLst/>
                        </a:rPr>
                        <a:t>1 Byte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1 Byte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2 Byte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N Byte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algn="ctr">
                        <a:lnSpc>
                          <a:spcPct val="115000"/>
                        </a:lnSpc>
                        <a:spcAft>
                          <a:spcPts val="800"/>
                        </a:spcAft>
                        <a:buNone/>
                      </a:pPr>
                      <a:r>
                        <a:rPr lang="en-US" sz="1200">
                          <a:effectLst/>
                        </a:rPr>
                        <a:t>2 Byte</a:t>
                      </a:r>
                      <a:endParaRPr lang="en-US" sz="1200">
                        <a:effectLst/>
                        <a:latin typeface="Calibri" panose="020F0502020204030204" pitchFamily="34" charset="0"/>
                        <a:ea typeface="Calibri" panose="020F0502020204030204" pitchFamily="34" charset="0"/>
                      </a:endParaRPr>
                    </a:p>
                  </a:txBody>
                  <a:tcPr marL="63500" marR="63500" marT="63500" marB="63500"/>
                </a:tc>
              </a:tr>
            </a:tbl>
          </a:graphicData>
        </a:graphic>
      </p:graphicFrame>
      <p:sp>
        <p:nvSpPr>
          <p:cNvPr id="15" name="Text Box 1"/>
          <p:cNvSpPr txBox="1"/>
          <p:nvPr/>
        </p:nvSpPr>
        <p:spPr>
          <a:xfrm>
            <a:off x="3495269" y="4233474"/>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a:solidFill>
                  <a:srgbClr val="44546A"/>
                </a:solidFill>
                <a:latin typeface="Times New Roman" panose="02020603050405020304" pitchFamily="18" charset="0"/>
                <a:cs typeface="Times New Roman" panose="02020603050405020304" pitchFamily="18" charset="0"/>
              </a:rPr>
              <a:t>Cấu trúc khung truyền modbus RTU (RS485)</a:t>
            </a:r>
            <a:endPar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pic>
        <p:nvPicPr>
          <p:cNvPr id="5" name="Picture 4"/>
          <p:cNvPicPr>
            <a:picLocks noChangeAspect="1"/>
          </p:cNvPicPr>
          <p:nvPr/>
        </p:nvPicPr>
        <p:blipFill>
          <a:blip r:embed="rId1"/>
          <a:stretch>
            <a:fillRect/>
          </a:stretch>
        </p:blipFill>
        <p:spPr>
          <a:xfrm>
            <a:off x="3124200" y="3304370"/>
            <a:ext cx="5943600" cy="2964180"/>
          </a:xfrm>
          <a:prstGeom prst="rect">
            <a:avLst/>
          </a:prstGeom>
        </p:spPr>
      </p:pic>
      <p:sp>
        <p:nvSpPr>
          <p:cNvPr id="6" name="Rectangle 5"/>
          <p:cNvSpPr/>
          <p:nvPr/>
        </p:nvSpPr>
        <p:spPr>
          <a:xfrm>
            <a:off x="173202" y="1442301"/>
            <a:ext cx="3720068" cy="174395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400">
                <a:solidFill>
                  <a:srgbClr val="0070C0"/>
                </a:solidFill>
                <a:latin typeface="Times New Roman" panose="02020603050405020304" pitchFamily="18" charset="0"/>
                <a:cs typeface="Times New Roman" panose="02020603050405020304" pitchFamily="18" charset="0"/>
              </a:rPr>
              <a:t>Hệ thống giám sát nhà thông minh được xây dựng theo kiến trúc phân tán. Trong đó, hai vi điều khiển ESP32 đảm nhiệm vai trò Modbus RTU Server (Slave), và một máy tính (laptop) đóng vai trò Modbus RTU Client (Master). Tất cả các thiết bị hoạt động trong cùng một mạng Wi-Fi nội bộ (LAN).</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4075899" y="1442301"/>
            <a:ext cx="3720068" cy="174395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400">
                <a:solidFill>
                  <a:srgbClr val="0070C0"/>
                </a:solidFill>
                <a:latin typeface="Times New Roman" panose="02020603050405020304" pitchFamily="18" charset="0"/>
                <a:cs typeface="Times New Roman" panose="02020603050405020304" pitchFamily="18" charset="0"/>
              </a:rPr>
              <a:t>Các thiết bị ESP32 thực hiện thu thập dữ liệu môi trường từ các cảm biến như nhiệt độ, độ ẩm, khí gas, hồng ngoại, góc quay servo, buzzer . Dữ liệu này được truyền về Master thông qua giao thức Modbus RTU.</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978596" y="1442301"/>
            <a:ext cx="3720068" cy="174395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400">
                <a:solidFill>
                  <a:srgbClr val="0070C0"/>
                </a:solidFill>
                <a:latin typeface="Times New Roman" panose="02020603050405020304" pitchFamily="18" charset="0"/>
                <a:cs typeface="Times New Roman" panose="02020603050405020304" pitchFamily="18" charset="0"/>
              </a:rPr>
              <a:t>Laptop thực hiện việc phân tích và hiển thị dữ liệu thông qua giao diện giám sát (GUI). Đồng thời, laptop có thể gửi lệnh điều khiển ngược lại đến các thiết bị chấp hành như LED, loa, servo cửa, và camera ESP32-CAM.</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11" name="Text Box 1"/>
          <p:cNvSpPr txBox="1"/>
          <p:nvPr/>
        </p:nvSpPr>
        <p:spPr>
          <a:xfrm>
            <a:off x="3495269" y="5972769"/>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2: </a:t>
            </a:r>
            <a:r>
              <a:rPr lang="vi-VN" sz="12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rPr>
              <a:t>Sơ đồ tổng quát hệ thống</a:t>
            </a:r>
            <a:r>
              <a:rPr lang="vi-VN" sz="1200" i="1">
                <a:solidFill>
                  <a:srgbClr val="58667A"/>
                </a:solidFill>
                <a:latin typeface="Times New Roman" panose="02020603050405020304" pitchFamily="18" charset="0"/>
                <a:cs typeface="Times New Roman" panose="02020603050405020304" pitchFamily="18" charset="0"/>
              </a:rPr>
              <a:t> </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52E8D38-D2CF-46A3-ACCC-B8402A0F5B8A}" type="slidenum">
              <a:rPr lang="en-US" smtClean="0"/>
            </a:fld>
            <a:endParaRPr lang="en-US"/>
          </a:p>
        </p:txBody>
      </p:sp>
      <p:sp>
        <p:nvSpPr>
          <p:cNvPr id="3" name="Google Shape;2785;p65"/>
          <p:cNvSpPr txBox="1"/>
          <p:nvPr/>
        </p:nvSpPr>
        <p:spPr>
          <a:xfrm>
            <a:off x="887256"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7" name="TextBox 6"/>
          <p:cNvSpPr txBox="1"/>
          <p:nvPr/>
        </p:nvSpPr>
        <p:spPr>
          <a:xfrm>
            <a:off x="269135" y="1259254"/>
            <a:ext cx="3812672" cy="369332"/>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Vai trò của ESP32 Client và </a:t>
            </a:r>
            <a:r>
              <a:rPr lang="vi-VN">
                <a:solidFill>
                  <a:srgbClr val="0070C0"/>
                </a:solidFill>
                <a:latin typeface="Times New Roman" panose="02020603050405020304" pitchFamily="18" charset="0"/>
                <a:cs typeface="Times New Roman" panose="02020603050405020304" pitchFamily="18" charset="0"/>
              </a:rPr>
              <a:t>Server:</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8" name="Rectangle 7"/>
          <p:cNvSpPr/>
          <p:nvPr/>
        </p:nvSpPr>
        <p:spPr>
          <a:xfrm>
            <a:off x="269135" y="2205872"/>
            <a:ext cx="2653174" cy="3685105"/>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Cấu trúc tổng thể hệ thống:</a:t>
            </a:r>
            <a:br>
              <a:rPr lang="vi-VN" sz="1400">
                <a:solidFill>
                  <a:srgbClr val="0070C0"/>
                </a:solidFill>
                <a:latin typeface="Times New Roman" panose="02020603050405020304" pitchFamily="18" charset="0"/>
                <a:cs typeface="Times New Roman" panose="02020603050405020304" pitchFamily="18" charset="0"/>
              </a:rPr>
            </a:br>
            <a:r>
              <a:rPr lang="vi-VN" sz="1400">
                <a:solidFill>
                  <a:srgbClr val="0070C0"/>
                </a:solidFill>
                <a:latin typeface="Times New Roman" panose="02020603050405020304" pitchFamily="18" charset="0"/>
                <a:cs typeface="Times New Roman" panose="02020603050405020304" pitchFamily="18" charset="0"/>
              </a:rPr>
              <a:t>Trong đề tài này, máy tính đóng vai trò là thiết bị </a:t>
            </a:r>
            <a:r>
              <a:rPr lang="vi-VN" sz="1400" b="1">
                <a:solidFill>
                  <a:srgbClr val="0070C0"/>
                </a:solidFill>
                <a:latin typeface="Times New Roman" panose="02020603050405020304" pitchFamily="18" charset="0"/>
                <a:cs typeface="Times New Roman" panose="02020603050405020304" pitchFamily="18" charset="0"/>
              </a:rPr>
              <a:t>Client (Master)</a:t>
            </a:r>
            <a:r>
              <a:rPr lang="vi-VN" sz="1400">
                <a:solidFill>
                  <a:srgbClr val="0070C0"/>
                </a:solidFill>
                <a:latin typeface="Times New Roman" panose="02020603050405020304" pitchFamily="18" charset="0"/>
                <a:cs typeface="Times New Roman" panose="02020603050405020304" pitchFamily="18" charset="0"/>
              </a:rPr>
              <a:t>, sử dụng phần mềm </a:t>
            </a:r>
            <a:r>
              <a:rPr lang="vi-VN" sz="1400" b="1">
                <a:solidFill>
                  <a:srgbClr val="0070C0"/>
                </a:solidFill>
                <a:latin typeface="Times New Roman" panose="02020603050405020304" pitchFamily="18" charset="0"/>
                <a:cs typeface="Times New Roman" panose="02020603050405020304" pitchFamily="18" charset="0"/>
              </a:rPr>
              <a:t>Modbus Poll</a:t>
            </a:r>
            <a:r>
              <a:rPr lang="vi-VN" sz="1400">
                <a:solidFill>
                  <a:srgbClr val="0070C0"/>
                </a:solidFill>
                <a:latin typeface="Times New Roman" panose="02020603050405020304" pitchFamily="18" charset="0"/>
                <a:cs typeface="Times New Roman" panose="02020603050405020304" pitchFamily="18" charset="0"/>
              </a:rPr>
              <a:t> để điều khiển và giám sát toàn bộ hệ thống thông qua giao thức </a:t>
            </a:r>
            <a:r>
              <a:rPr lang="vi-VN" sz="1400" b="1">
                <a:solidFill>
                  <a:srgbClr val="0070C0"/>
                </a:solidFill>
                <a:latin typeface="Times New Roman" panose="02020603050405020304" pitchFamily="18" charset="0"/>
                <a:cs typeface="Times New Roman" panose="02020603050405020304" pitchFamily="18" charset="0"/>
              </a:rPr>
              <a:t>Modbus RTU</a:t>
            </a:r>
            <a:r>
              <a:rPr lang="vi-VN" sz="1400">
                <a:solidFill>
                  <a:srgbClr val="0070C0"/>
                </a:solidFill>
                <a:latin typeface="Times New Roman" panose="02020603050405020304" pitchFamily="18" charset="0"/>
                <a:cs typeface="Times New Roman" panose="02020603050405020304" pitchFamily="18" charset="0"/>
              </a:rPr>
              <a:t>. Hệ thống gồm </a:t>
            </a:r>
            <a:r>
              <a:rPr lang="vi-VN" sz="1400" b="1">
                <a:solidFill>
                  <a:srgbClr val="0070C0"/>
                </a:solidFill>
                <a:latin typeface="Times New Roman" panose="02020603050405020304" pitchFamily="18" charset="0"/>
                <a:cs typeface="Times New Roman" panose="02020603050405020304" pitchFamily="18" charset="0"/>
              </a:rPr>
              <a:t>hai vi điều khiển ESP32</a:t>
            </a:r>
            <a:r>
              <a:rPr lang="vi-VN" sz="1400">
                <a:solidFill>
                  <a:srgbClr val="0070C0"/>
                </a:solidFill>
                <a:latin typeface="Times New Roman" panose="02020603050405020304" pitchFamily="18" charset="0"/>
                <a:cs typeface="Times New Roman" panose="02020603050405020304" pitchFamily="18" charset="0"/>
              </a:rPr>
              <a:t> hoạt động ở chế độ </a:t>
            </a:r>
            <a:r>
              <a:rPr lang="vi-VN" sz="1400" b="1">
                <a:solidFill>
                  <a:srgbClr val="0070C0"/>
                </a:solidFill>
                <a:latin typeface="Times New Roman" panose="02020603050405020304" pitchFamily="18" charset="0"/>
                <a:cs typeface="Times New Roman" panose="02020603050405020304" pitchFamily="18" charset="0"/>
              </a:rPr>
              <a:t>Slave</a:t>
            </a:r>
            <a:r>
              <a:rPr lang="vi-VN" sz="1400">
                <a:solidFill>
                  <a:srgbClr val="0070C0"/>
                </a:solidFill>
                <a:latin typeface="Times New Roman" panose="02020603050405020304" pitchFamily="18" charset="0"/>
                <a:cs typeface="Times New Roman" panose="02020603050405020304" pitchFamily="18" charset="0"/>
              </a:rPr>
              <a:t>, mỗi thiết bị phụ trách một khu vực riêng biệt với các cảm biến và cơ cấu chấp hành cụ thể.</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3227109" y="1989055"/>
            <a:ext cx="2653174" cy="3685105"/>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Chức năng của Slave 1:</a:t>
            </a:r>
            <a:br>
              <a:rPr lang="vi-VN" sz="1400">
                <a:solidFill>
                  <a:srgbClr val="0070C0"/>
                </a:solidFill>
                <a:latin typeface="Times New Roman" panose="02020603050405020304" pitchFamily="18" charset="0"/>
                <a:cs typeface="Times New Roman" panose="02020603050405020304" pitchFamily="18" charset="0"/>
              </a:rPr>
            </a:br>
            <a:r>
              <a:rPr lang="vi-VN" sz="1400">
                <a:solidFill>
                  <a:srgbClr val="0070C0"/>
                </a:solidFill>
                <a:latin typeface="Times New Roman" panose="02020603050405020304" pitchFamily="18" charset="0"/>
                <a:cs typeface="Times New Roman" panose="02020603050405020304" pitchFamily="18" charset="0"/>
              </a:rPr>
              <a:t>Slave 1 được kết nối với </a:t>
            </a:r>
            <a:r>
              <a:rPr lang="vi-VN" sz="1400" b="1">
                <a:solidFill>
                  <a:srgbClr val="0070C0"/>
                </a:solidFill>
                <a:latin typeface="Times New Roman" panose="02020603050405020304" pitchFamily="18" charset="0"/>
                <a:cs typeface="Times New Roman" panose="02020603050405020304" pitchFamily="18" charset="0"/>
              </a:rPr>
              <a:t>cảm biến hồng ngoại</a:t>
            </a:r>
            <a:r>
              <a:rPr lang="vi-VN" sz="1400">
                <a:solidFill>
                  <a:srgbClr val="0070C0"/>
                </a:solidFill>
                <a:latin typeface="Times New Roman" panose="02020603050405020304" pitchFamily="18" charset="0"/>
                <a:cs typeface="Times New Roman" panose="02020603050405020304" pitchFamily="18" charset="0"/>
              </a:rPr>
              <a:t> để phát hiện chuyển động. Khi phát hiện có người, vi điều khiển sẽ điều khiển </a:t>
            </a:r>
            <a:r>
              <a:rPr lang="vi-VN" sz="1400" b="1">
                <a:solidFill>
                  <a:srgbClr val="0070C0"/>
                </a:solidFill>
                <a:latin typeface="Times New Roman" panose="02020603050405020304" pitchFamily="18" charset="0"/>
                <a:cs typeface="Times New Roman" panose="02020603050405020304" pitchFamily="18" charset="0"/>
              </a:rPr>
              <a:t>servo mini</a:t>
            </a:r>
            <a:r>
              <a:rPr lang="vi-VN" sz="1400">
                <a:solidFill>
                  <a:srgbClr val="0070C0"/>
                </a:solidFill>
                <a:latin typeface="Times New Roman" panose="02020603050405020304" pitchFamily="18" charset="0"/>
                <a:cs typeface="Times New Roman" panose="02020603050405020304" pitchFamily="18" charset="0"/>
              </a:rPr>
              <a:t> mô phỏng cửa tự động, đồng thời kích hoạt </a:t>
            </a:r>
            <a:r>
              <a:rPr lang="vi-VN" sz="1400" b="1">
                <a:solidFill>
                  <a:srgbClr val="0070C0"/>
                </a:solidFill>
                <a:latin typeface="Times New Roman" panose="02020603050405020304" pitchFamily="18" charset="0"/>
                <a:cs typeface="Times New Roman" panose="02020603050405020304" pitchFamily="18" charset="0"/>
              </a:rPr>
              <a:t>buzzer</a:t>
            </a:r>
            <a:r>
              <a:rPr lang="vi-VN" sz="1400">
                <a:solidFill>
                  <a:srgbClr val="0070C0"/>
                </a:solidFill>
                <a:latin typeface="Times New Roman" panose="02020603050405020304" pitchFamily="18" charset="0"/>
                <a:cs typeface="Times New Roman" panose="02020603050405020304" pitchFamily="18" charset="0"/>
              </a:rPr>
              <a:t> để phát âm thanh cảnh báo.</a:t>
            </a:r>
            <a:endParaRPr lang="vi-VN" sz="1400">
              <a:solidFill>
                <a:srgbClr val="0070C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185083" y="2205872"/>
            <a:ext cx="2653174" cy="3685105"/>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Chức năng của Slave 2:</a:t>
            </a:r>
            <a:br>
              <a:rPr lang="vi-VN" sz="1400">
                <a:solidFill>
                  <a:srgbClr val="0070C0"/>
                </a:solidFill>
                <a:latin typeface="Times New Roman" panose="02020603050405020304" pitchFamily="18" charset="0"/>
                <a:cs typeface="Times New Roman" panose="02020603050405020304" pitchFamily="18" charset="0"/>
              </a:rPr>
            </a:br>
            <a:r>
              <a:rPr lang="vi-VN" sz="1400">
                <a:solidFill>
                  <a:srgbClr val="0070C0"/>
                </a:solidFill>
                <a:latin typeface="Times New Roman" panose="02020603050405020304" pitchFamily="18" charset="0"/>
                <a:cs typeface="Times New Roman" panose="02020603050405020304" pitchFamily="18" charset="0"/>
              </a:rPr>
              <a:t>Slave 2 đảm nhận việc thu thập dữ liệu từ </a:t>
            </a:r>
            <a:r>
              <a:rPr lang="vi-VN" sz="1400" b="1">
                <a:solidFill>
                  <a:srgbClr val="0070C0"/>
                </a:solidFill>
                <a:latin typeface="Times New Roman" panose="02020603050405020304" pitchFamily="18" charset="0"/>
                <a:cs typeface="Times New Roman" panose="02020603050405020304" pitchFamily="18" charset="0"/>
              </a:rPr>
              <a:t>cảm biến khí gas MQ2</a:t>
            </a:r>
            <a:r>
              <a:rPr lang="vi-VN" sz="1400">
                <a:solidFill>
                  <a:srgbClr val="0070C0"/>
                </a:solidFill>
                <a:latin typeface="Times New Roman" panose="02020603050405020304" pitchFamily="18" charset="0"/>
                <a:cs typeface="Times New Roman" panose="02020603050405020304" pitchFamily="18" charset="0"/>
              </a:rPr>
              <a:t> và </a:t>
            </a:r>
            <a:r>
              <a:rPr lang="vi-VN" sz="1400" b="1">
                <a:solidFill>
                  <a:srgbClr val="0070C0"/>
                </a:solidFill>
                <a:latin typeface="Times New Roman" panose="02020603050405020304" pitchFamily="18" charset="0"/>
                <a:cs typeface="Times New Roman" panose="02020603050405020304" pitchFamily="18" charset="0"/>
              </a:rPr>
              <a:t>cảm biến nhiệt độ/độ ẩm DHT11</a:t>
            </a:r>
            <a:r>
              <a:rPr lang="vi-VN" sz="1400">
                <a:solidFill>
                  <a:srgbClr val="0070C0"/>
                </a:solidFill>
                <a:latin typeface="Times New Roman" panose="02020603050405020304" pitchFamily="18" charset="0"/>
                <a:cs typeface="Times New Roman" panose="02020603050405020304" pitchFamily="18" charset="0"/>
              </a:rPr>
              <a:t>. Các thông số này sẽ được hiển thị trên </a:t>
            </a:r>
            <a:r>
              <a:rPr lang="vi-VN" sz="1400" b="1">
                <a:solidFill>
                  <a:srgbClr val="0070C0"/>
                </a:solidFill>
                <a:latin typeface="Times New Roman" panose="02020603050405020304" pitchFamily="18" charset="0"/>
                <a:cs typeface="Times New Roman" panose="02020603050405020304" pitchFamily="18" charset="0"/>
              </a:rPr>
              <a:t>màn hình LCD 16x2</a:t>
            </a:r>
            <a:r>
              <a:rPr lang="vi-VN" sz="1400">
                <a:solidFill>
                  <a:srgbClr val="0070C0"/>
                </a:solidFill>
                <a:latin typeface="Times New Roman" panose="02020603050405020304" pitchFamily="18" charset="0"/>
                <a:cs typeface="Times New Roman" panose="02020603050405020304" pitchFamily="18" charset="0"/>
              </a:rPr>
              <a:t>. Ngoài ra, Slave 2 còn kết nối với </a:t>
            </a:r>
            <a:r>
              <a:rPr lang="vi-VN" sz="1400" b="1">
                <a:solidFill>
                  <a:srgbClr val="0070C0"/>
                </a:solidFill>
                <a:latin typeface="Times New Roman" panose="02020603050405020304" pitchFamily="18" charset="0"/>
                <a:cs typeface="Times New Roman" panose="02020603050405020304" pitchFamily="18" charset="0"/>
              </a:rPr>
              <a:t>ESP32-CAM</a:t>
            </a:r>
            <a:r>
              <a:rPr lang="vi-VN" sz="1400">
                <a:solidFill>
                  <a:srgbClr val="0070C0"/>
                </a:solidFill>
                <a:latin typeface="Times New Roman" panose="02020603050405020304" pitchFamily="18" charset="0"/>
                <a:cs typeface="Times New Roman" panose="02020603050405020304" pitchFamily="18" charset="0"/>
              </a:rPr>
              <a:t>, cho phép ghi lại hình ảnh giám sát khi phát hiện rò rỉ khí hoặc chuyển động bất thường.</a:t>
            </a:r>
            <a:endParaRPr lang="vi-VN" sz="1400">
              <a:solidFill>
                <a:srgbClr val="0070C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9143057" y="1989055"/>
            <a:ext cx="2653174" cy="3685105"/>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Giao tiếp và điều khiển:</a:t>
            </a:r>
            <a:br>
              <a:rPr lang="vi-VN" sz="1400">
                <a:solidFill>
                  <a:srgbClr val="0070C0"/>
                </a:solidFill>
                <a:latin typeface="Times New Roman" panose="02020603050405020304" pitchFamily="18" charset="0"/>
                <a:cs typeface="Times New Roman" panose="02020603050405020304" pitchFamily="18" charset="0"/>
              </a:rPr>
            </a:br>
            <a:r>
              <a:rPr lang="vi-VN" sz="1400">
                <a:solidFill>
                  <a:srgbClr val="0070C0"/>
                </a:solidFill>
                <a:latin typeface="Times New Roman" panose="02020603050405020304" pitchFamily="18" charset="0"/>
                <a:cs typeface="Times New Roman" panose="02020603050405020304" pitchFamily="18" charset="0"/>
              </a:rPr>
              <a:t>Các thiết bị ESP32 luôn ở trạng thái lắng nghe kết nối từ Master trên </a:t>
            </a:r>
            <a:r>
              <a:rPr lang="vi-VN" sz="1400" b="1">
                <a:solidFill>
                  <a:srgbClr val="0070C0"/>
                </a:solidFill>
                <a:latin typeface="Times New Roman" panose="02020603050405020304" pitchFamily="18" charset="0"/>
                <a:cs typeface="Times New Roman" panose="02020603050405020304" pitchFamily="18" charset="0"/>
              </a:rPr>
              <a:t>cổng 502</a:t>
            </a:r>
            <a:r>
              <a:rPr lang="vi-VN" sz="1400">
                <a:solidFill>
                  <a:srgbClr val="0070C0"/>
                </a:solidFill>
                <a:latin typeface="Times New Roman" panose="02020603050405020304" pitchFamily="18" charset="0"/>
                <a:cs typeface="Times New Roman" panose="02020603050405020304" pitchFamily="18" charset="0"/>
              </a:rPr>
              <a:t> – cổng tiêu chuẩn của giao thức Modbus RTU. Khi nhận lệnh </a:t>
            </a:r>
            <a:r>
              <a:rPr lang="vi-VN" sz="1400" b="1">
                <a:solidFill>
                  <a:srgbClr val="0070C0"/>
                </a:solidFill>
                <a:latin typeface="Times New Roman" panose="02020603050405020304" pitchFamily="18" charset="0"/>
                <a:cs typeface="Times New Roman" panose="02020603050405020304" pitchFamily="18" charset="0"/>
              </a:rPr>
              <a:t>đọc</a:t>
            </a:r>
            <a:r>
              <a:rPr lang="vi-VN" sz="1400">
                <a:solidFill>
                  <a:srgbClr val="0070C0"/>
                </a:solidFill>
                <a:latin typeface="Times New Roman" panose="02020603050405020304" pitchFamily="18" charset="0"/>
                <a:cs typeface="Times New Roman" panose="02020603050405020304" pitchFamily="18" charset="0"/>
              </a:rPr>
              <a:t>, Slave sẽ gửi dữ liệu cảm biến về cho Master. Khi nhận lệnh </a:t>
            </a:r>
            <a:r>
              <a:rPr lang="vi-VN" sz="1400" b="1">
                <a:solidFill>
                  <a:srgbClr val="0070C0"/>
                </a:solidFill>
                <a:latin typeface="Times New Roman" panose="02020603050405020304" pitchFamily="18" charset="0"/>
                <a:cs typeface="Times New Roman" panose="02020603050405020304" pitchFamily="18" charset="0"/>
              </a:rPr>
              <a:t>ghi</a:t>
            </a:r>
            <a:r>
              <a:rPr lang="vi-VN" sz="1400">
                <a:solidFill>
                  <a:srgbClr val="0070C0"/>
                </a:solidFill>
                <a:latin typeface="Times New Roman" panose="02020603050405020304" pitchFamily="18" charset="0"/>
                <a:cs typeface="Times New Roman" panose="02020603050405020304" pitchFamily="18" charset="0"/>
              </a:rPr>
              <a:t>, Slave sẽ điều khiển các phần tử chấp hành tương ứng như servo, buzzer, v.v.</a:t>
            </a:r>
            <a:endParaRPr lang="en-US" sz="140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12870</Words>
  <Application>WPS Presentation</Application>
  <PresentationFormat>Widescreen</PresentationFormat>
  <Paragraphs>483</Paragraphs>
  <Slides>23</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Calibri</vt:lpstr>
      <vt:lpstr>Times New Roman</vt:lpstr>
      <vt:lpstr>Times New Roman</vt:lpstr>
      <vt:lpstr>Segoe UI Black</vt:lpstr>
      <vt:lpstr>Microsoft YaHei</vt:lpstr>
      <vt:lpstr>Arial Unicode MS</vt:lpstr>
      <vt:lpstr>Dancing Script SemiBold</vt:lpstr>
      <vt:lpstr>AMGDT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Van</dc:creator>
  <cp:lastModifiedBy>0020_Nguyễn Chấn Huy</cp:lastModifiedBy>
  <cp:revision>25</cp:revision>
  <dcterms:created xsi:type="dcterms:W3CDTF">2024-10-10T17:52:00Z</dcterms:created>
  <dcterms:modified xsi:type="dcterms:W3CDTF">2025-08-12T21:35:42Z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B914A3D40B054F10B5A91313DACB84C3_12</vt:lpwstr>
  </property>
  <property fmtid="{D5CDD505-2E9C-101B-9397-08002B2CF9AE}" pid="3" name="KSOProductBuildVer">
    <vt:lpwstr>1033-12.2.0.21931</vt:lpwstr>
  </property>
</Properties>
</file>